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Roboto Slab"/>
      <p:regular r:id="rId15"/>
      <p:bold r:id="rId16"/>
    </p:embeddedFont>
    <p:embeddedFont>
      <p:font typeface="Roboto"/>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Slab-regular.fntdata"/><Relationship Id="rId14" Type="http://schemas.openxmlformats.org/officeDocument/2006/relationships/slide" Target="slides/slide9.xml"/><Relationship Id="rId17" Type="http://schemas.openxmlformats.org/officeDocument/2006/relationships/font" Target="fonts/Roboto-regular.fntdata"/><Relationship Id="rId16" Type="http://schemas.openxmlformats.org/officeDocument/2006/relationships/font" Target="fonts/RobotoSlab-bold.fntdata"/><Relationship Id="rId5" Type="http://schemas.openxmlformats.org/officeDocument/2006/relationships/notesMaster" Target="notesMasters/notesMaster1.xml"/><Relationship Id="rId19" Type="http://schemas.openxmlformats.org/officeDocument/2006/relationships/font" Target="fonts/Roboto-italic.fntdata"/><Relationship Id="rId6" Type="http://schemas.openxmlformats.org/officeDocument/2006/relationships/slide" Target="slides/slide1.xml"/><Relationship Id="rId18" Type="http://schemas.openxmlformats.org/officeDocument/2006/relationships/font" Target="fonts/Roboto-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f379768872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f379768872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f379768872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f379768872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f379768872_0_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f379768872_0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6d2ca0b41883aa2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6d2ca0b41883aa2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6d2ca0b41883aa2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6d2ca0b41883aa2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198623ec87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198623ec87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Keep in chat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198623ec87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198623ec87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198623ec87_3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198623ec87_3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732d5f2413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732d5f2413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p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87900" y="1489825"/>
            <a:ext cx="3999900" cy="3078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2" type="body"/>
          </p:nvPr>
        </p:nvSpPr>
        <p:spPr>
          <a:xfrm>
            <a:off x="4756200" y="1489825"/>
            <a:ext cx="3999900" cy="3078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p7"/>
          <p:cNvSpPr txBox="1"/>
          <p:nvPr>
            <p:ph type="title"/>
          </p:nvPr>
        </p:nvSpPr>
        <p:spPr>
          <a:xfrm>
            <a:off x="3879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87900" y="1594025"/>
            <a:ext cx="2808000" cy="2681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p9"/>
          <p:cNvSpPr txBox="1"/>
          <p:nvPr>
            <p:ph type="title"/>
          </p:nvPr>
        </p:nvSpPr>
        <p:spPr>
          <a:xfrm>
            <a:off x="265500" y="1209075"/>
            <a:ext cx="4045200" cy="15063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6" name="Google Shape;46;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p:nvPr>
            <p:ph idx="1" type="body"/>
          </p:nvPr>
        </p:nvSpPr>
        <p:spPr>
          <a:xfrm>
            <a:off x="387900" y="2919450"/>
            <a:ext cx="83682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rina">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KTj5IyfGTXA" TargetMode="External"/><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3"/>
          <p:cNvSpPr txBox="1"/>
          <p:nvPr>
            <p:ph type="ctrTitle"/>
          </p:nvPr>
        </p:nvSpPr>
        <p:spPr>
          <a:xfrm>
            <a:off x="1680300" y="1122750"/>
            <a:ext cx="5783400" cy="14490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3800"/>
              <a:t>Eat to Thrive </a:t>
            </a:r>
            <a:r>
              <a:rPr lang="en" sz="3800"/>
              <a:t>Week 7</a:t>
            </a:r>
            <a:endParaRPr sz="3800"/>
          </a:p>
          <a:p>
            <a:pPr indent="0" lvl="0" marL="0" rtl="0" algn="ctr">
              <a:spcBef>
                <a:spcPts val="0"/>
              </a:spcBef>
              <a:spcAft>
                <a:spcPts val="0"/>
              </a:spcAft>
              <a:buNone/>
            </a:pPr>
            <a:r>
              <a:rPr lang="en" sz="3400"/>
              <a:t>March 12, 2026</a:t>
            </a:r>
            <a:endParaRPr sz="3400"/>
          </a:p>
        </p:txBody>
      </p:sp>
      <p:sp>
        <p:nvSpPr>
          <p:cNvPr id="64" name="Google Shape;64;p13"/>
          <p:cNvSpPr txBox="1"/>
          <p:nvPr>
            <p:ph idx="1" type="subTitle"/>
          </p:nvPr>
        </p:nvSpPr>
        <p:spPr>
          <a:xfrm>
            <a:off x="1680302" y="3189100"/>
            <a:ext cx="5783400" cy="909000"/>
          </a:xfrm>
          <a:prstGeom prst="rect">
            <a:avLst/>
          </a:prstGeom>
        </p:spPr>
        <p:txBody>
          <a:bodyPr anchorCtr="0" anchor="t" bIns="91425" lIns="91425" spcFirstLastPara="1" rIns="91425" wrap="square" tIns="91425">
            <a:normAutofit fontScale="77500" lnSpcReduction="20000"/>
          </a:bodyPr>
          <a:lstStyle/>
          <a:p>
            <a:pPr indent="0" lvl="0" marL="0" rtl="0" algn="ctr">
              <a:spcBef>
                <a:spcPts val="0"/>
              </a:spcBef>
              <a:spcAft>
                <a:spcPts val="0"/>
              </a:spcAft>
              <a:buNone/>
            </a:pPr>
            <a:r>
              <a:rPr lang="en"/>
              <a:t>Nearly all disease can be traced to a nutritional deficiency - Dr. Linus Pauling, </a:t>
            </a:r>
            <a:br>
              <a:rPr lang="en"/>
            </a:br>
            <a:r>
              <a:rPr lang="en"/>
              <a:t>2x Nobel Prize Winner</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ph type="title"/>
          </p:nvPr>
        </p:nvSpPr>
        <p:spPr>
          <a:xfrm>
            <a:off x="246550" y="13307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Guided </a:t>
            </a:r>
            <a:r>
              <a:rPr lang="en"/>
              <a:t>Meditation</a:t>
            </a:r>
            <a:r>
              <a:rPr lang="en"/>
              <a:t> by Lena Winston</a:t>
            </a:r>
            <a:endParaRPr/>
          </a:p>
        </p:txBody>
      </p:sp>
      <p:sp>
        <p:nvSpPr>
          <p:cNvPr id="70" name="Google Shape;70;p14"/>
          <p:cNvSpPr txBox="1"/>
          <p:nvPr/>
        </p:nvSpPr>
        <p:spPr>
          <a:xfrm flipH="1" rot="10800000">
            <a:off x="3062975" y="3298500"/>
            <a:ext cx="10876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71" name="Google Shape;71;p14"/>
          <p:cNvSpPr txBox="1"/>
          <p:nvPr/>
        </p:nvSpPr>
        <p:spPr>
          <a:xfrm>
            <a:off x="751300" y="1022800"/>
            <a:ext cx="4648500" cy="3386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600">
                <a:solidFill>
                  <a:schemeClr val="dk1"/>
                </a:solidFill>
                <a:latin typeface="Times New Roman"/>
                <a:ea typeface="Times New Roman"/>
                <a:cs typeface="Times New Roman"/>
                <a:sym typeface="Times New Roman"/>
              </a:rPr>
              <a:t>Lena Winston </a:t>
            </a:r>
            <a:r>
              <a:rPr lang="en" sz="1600">
                <a:solidFill>
                  <a:schemeClr val="dk1"/>
                </a:solidFill>
                <a:latin typeface="Times New Roman"/>
                <a:ea typeface="Times New Roman"/>
                <a:cs typeface="Times New Roman"/>
                <a:sym typeface="Times New Roman"/>
              </a:rPr>
              <a:t>is a licensed Occupational Therapist, adoring mom of 3, grandmother of 2 (almost 3) and lives just north of Boston. She has been blessed to share herself with others who are on a self care journey in life, using nutrition, alternative health, and meditation daily. The Heart of the Meditation and the resiliency tools continue to serve her daily to reduce stress, stay connected to Spirit, trust her inner guidance, heal her emotional body, and strengthen her relationships. Lena has had Stage 4 lung cancer for 10 years, and attributes this meditation practice and eating a raw vegan diet as the means to her health, healing, and vitality.</a:t>
            </a:r>
            <a:endParaRPr sz="2300">
              <a:solidFill>
                <a:schemeClr val="dk1"/>
              </a:solidFill>
              <a:latin typeface="Roboto"/>
              <a:ea typeface="Roboto"/>
              <a:cs typeface="Roboto"/>
              <a:sym typeface="Roboto"/>
            </a:endParaRPr>
          </a:p>
        </p:txBody>
      </p:sp>
      <p:pic>
        <p:nvPicPr>
          <p:cNvPr id="72" name="Google Shape;72;p14"/>
          <p:cNvPicPr preferRelativeResize="0"/>
          <p:nvPr/>
        </p:nvPicPr>
        <p:blipFill>
          <a:blip r:embed="rId3">
            <a:alphaModFix/>
          </a:blip>
          <a:stretch>
            <a:fillRect/>
          </a:stretch>
        </p:blipFill>
        <p:spPr>
          <a:xfrm>
            <a:off x="6003000" y="1022800"/>
            <a:ext cx="1507350" cy="34386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Homework Assignment</a:t>
            </a:r>
            <a:endParaRPr/>
          </a:p>
        </p:txBody>
      </p:sp>
      <p:sp>
        <p:nvSpPr>
          <p:cNvPr id="78" name="Google Shape;78;p15"/>
          <p:cNvSpPr txBox="1"/>
          <p:nvPr/>
        </p:nvSpPr>
        <p:spPr>
          <a:xfrm>
            <a:off x="460350" y="1490700"/>
            <a:ext cx="8223300" cy="2378100"/>
          </a:xfrm>
          <a:prstGeom prst="rect">
            <a:avLst/>
          </a:prstGeom>
          <a:noFill/>
          <a:ln>
            <a:noFill/>
          </a:ln>
        </p:spPr>
        <p:txBody>
          <a:bodyPr anchorCtr="0" anchor="t" bIns="91425" lIns="91425" spcFirstLastPara="1" rIns="91425" wrap="square" tIns="91425">
            <a:spAutoFit/>
          </a:bodyPr>
          <a:lstStyle/>
          <a:p>
            <a:pPr indent="-450850" lvl="0" marL="457200" rtl="0" algn="l">
              <a:spcBef>
                <a:spcPts val="0"/>
              </a:spcBef>
              <a:spcAft>
                <a:spcPts val="0"/>
              </a:spcAft>
              <a:buClr>
                <a:schemeClr val="dk1"/>
              </a:buClr>
              <a:buSzPts val="3500"/>
              <a:buFont typeface="Roboto"/>
              <a:buChar char="●"/>
            </a:pPr>
            <a:r>
              <a:rPr lang="en" sz="2450">
                <a:solidFill>
                  <a:schemeClr val="dk1"/>
                </a:solidFill>
              </a:rPr>
              <a:t>HW: Read Chapter 8, “Holistic Medicine” </a:t>
            </a:r>
            <a:endParaRPr sz="2450">
              <a:solidFill>
                <a:schemeClr val="dk1"/>
              </a:solidFill>
            </a:endParaRPr>
          </a:p>
          <a:p>
            <a:pPr indent="-450850" lvl="0" marL="457200" rtl="0" algn="l">
              <a:spcBef>
                <a:spcPts val="0"/>
              </a:spcBef>
              <a:spcAft>
                <a:spcPts val="0"/>
              </a:spcAft>
              <a:buClr>
                <a:schemeClr val="dk1"/>
              </a:buClr>
              <a:buSzPts val="3500"/>
              <a:buFont typeface="Roboto"/>
              <a:buChar char="●"/>
            </a:pPr>
            <a:r>
              <a:rPr lang="en" sz="2450">
                <a:solidFill>
                  <a:schemeClr val="dk1"/>
                </a:solidFill>
              </a:rPr>
              <a:t>Watch DVDs </a:t>
            </a:r>
            <a:r>
              <a:rPr i="1" lang="en" sz="2450">
                <a:solidFill>
                  <a:schemeClr val="dk1"/>
                </a:solidFill>
              </a:rPr>
              <a:t>Living Matrix &amp; Ancient and Current Self-Help Techniques</a:t>
            </a:r>
            <a:endParaRPr sz="3500">
              <a:solidFill>
                <a:schemeClr val="dk1"/>
              </a:solidFill>
              <a:latin typeface="Roboto"/>
              <a:ea typeface="Roboto"/>
              <a:cs typeface="Roboto"/>
              <a:sym typeface="Roboto"/>
            </a:endParaRPr>
          </a:p>
          <a:p>
            <a:pPr indent="-381000" lvl="0" marL="457200" rtl="0" algn="l">
              <a:spcBef>
                <a:spcPts val="0"/>
              </a:spcBef>
              <a:spcAft>
                <a:spcPts val="0"/>
              </a:spcAft>
              <a:buClr>
                <a:schemeClr val="dk1"/>
              </a:buClr>
              <a:buSzPts val="2400"/>
              <a:buFont typeface="Roboto"/>
              <a:buChar char="●"/>
            </a:pPr>
            <a:r>
              <a:rPr lang="en" sz="2400">
                <a:solidFill>
                  <a:schemeClr val="dk1"/>
                </a:solidFill>
                <a:latin typeface="Roboto"/>
                <a:ea typeface="Roboto"/>
                <a:cs typeface="Roboto"/>
                <a:sym typeface="Roboto"/>
              </a:rPr>
              <a:t>Talk to Your Buddy</a:t>
            </a:r>
            <a:endParaRPr sz="2400">
              <a:solidFill>
                <a:schemeClr val="dk1"/>
              </a:solidFill>
              <a:latin typeface="Roboto"/>
              <a:ea typeface="Roboto"/>
              <a:cs typeface="Roboto"/>
              <a:sym typeface="Roboto"/>
            </a:endParaRPr>
          </a:p>
          <a:p>
            <a:pPr indent="-381000" lvl="0" marL="457200" rtl="0" algn="l">
              <a:spcBef>
                <a:spcPts val="0"/>
              </a:spcBef>
              <a:spcAft>
                <a:spcPts val="0"/>
              </a:spcAft>
              <a:buClr>
                <a:schemeClr val="dk1"/>
              </a:buClr>
              <a:buSzPts val="2400"/>
              <a:buFont typeface="Roboto"/>
              <a:buChar char="●"/>
            </a:pPr>
            <a:r>
              <a:rPr lang="en" sz="2400">
                <a:solidFill>
                  <a:schemeClr val="dk1"/>
                </a:solidFill>
                <a:latin typeface="Roboto"/>
                <a:ea typeface="Roboto"/>
                <a:cs typeface="Roboto"/>
                <a:sym typeface="Roboto"/>
              </a:rPr>
              <a:t>Journal</a:t>
            </a:r>
            <a:endParaRPr sz="2400">
              <a:solidFill>
                <a:schemeClr val="dk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txBox="1"/>
          <p:nvPr>
            <p:ph type="title"/>
          </p:nvPr>
        </p:nvSpPr>
        <p:spPr>
          <a:xfrm>
            <a:off x="387900" y="190726"/>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Linda Handrahan</a:t>
            </a:r>
            <a:endParaRPr/>
          </a:p>
        </p:txBody>
      </p:sp>
      <p:pic>
        <p:nvPicPr>
          <p:cNvPr id="84" name="Google Shape;84;p16"/>
          <p:cNvPicPr preferRelativeResize="0"/>
          <p:nvPr/>
        </p:nvPicPr>
        <p:blipFill>
          <a:blip r:embed="rId3">
            <a:alphaModFix/>
          </a:blip>
          <a:stretch>
            <a:fillRect/>
          </a:stretch>
        </p:blipFill>
        <p:spPr>
          <a:xfrm>
            <a:off x="625738" y="1558048"/>
            <a:ext cx="2384800" cy="2650201"/>
          </a:xfrm>
          <a:prstGeom prst="rect">
            <a:avLst/>
          </a:prstGeom>
          <a:noFill/>
          <a:ln>
            <a:noFill/>
          </a:ln>
        </p:spPr>
      </p:pic>
      <p:sp>
        <p:nvSpPr>
          <p:cNvPr id="85" name="Google Shape;85;p16"/>
          <p:cNvSpPr txBox="1"/>
          <p:nvPr/>
        </p:nvSpPr>
        <p:spPr>
          <a:xfrm>
            <a:off x="3456475" y="946525"/>
            <a:ext cx="48678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Roboto"/>
                <a:ea typeface="Roboto"/>
                <a:cs typeface="Roboto"/>
                <a:sym typeface="Roboto"/>
              </a:rPr>
              <a:t>My journey back to balanced health began in my teens when I wanted and needed to lose weight. Fasting was considered unhealthy back then, which I did on and off every few weeks for a few years, not realizing at the time that I was cleansing my body and giving my systems a vacation. In 2014, the Hippocrates 3-week transformation program gave me a new eye-opening journey of cleansing and a new understanding of helping and nourishing my body and soul. Two of the most powerful healing methods at Hippocrates, besides pure love, were sprouts and wheatgrass, both miracle life plants. </a:t>
            </a:r>
            <a:endParaRPr>
              <a:solidFill>
                <a:schemeClr val="dk1"/>
              </a:solidFill>
              <a:latin typeface="Roboto"/>
              <a:ea typeface="Roboto"/>
              <a:cs typeface="Roboto"/>
              <a:sym typeface="Roboto"/>
            </a:endParaRPr>
          </a:p>
          <a:p>
            <a:pPr indent="0" lvl="0" marL="0" rtl="0" algn="l">
              <a:spcBef>
                <a:spcPts val="0"/>
              </a:spcBef>
              <a:spcAft>
                <a:spcPts val="0"/>
              </a:spcAft>
              <a:buNone/>
            </a:pPr>
            <a:r>
              <a:rPr lang="en">
                <a:solidFill>
                  <a:schemeClr val="dk1"/>
                </a:solidFill>
                <a:latin typeface="Roboto"/>
                <a:ea typeface="Roboto"/>
                <a:cs typeface="Roboto"/>
                <a:sym typeface="Roboto"/>
              </a:rPr>
              <a:t>Soon after Hippocrates, I found myself teaching children the lifestyle as a teacher in Real Kids Real Food,  teaching them not just health but creativity in food. </a:t>
            </a:r>
            <a:endParaRPr>
              <a:solidFill>
                <a:schemeClr val="dk1"/>
              </a:solidFill>
              <a:latin typeface="Roboto"/>
              <a:ea typeface="Roboto"/>
              <a:cs typeface="Roboto"/>
              <a:sym typeface="Roboto"/>
            </a:endParaRPr>
          </a:p>
          <a:p>
            <a:pPr indent="0" lvl="0" marL="0" rtl="0" algn="l">
              <a:spcBef>
                <a:spcPts val="0"/>
              </a:spcBef>
              <a:spcAft>
                <a:spcPts val="0"/>
              </a:spcAft>
              <a:buNone/>
            </a:pPr>
            <a:r>
              <a:rPr lang="en">
                <a:solidFill>
                  <a:schemeClr val="dk1"/>
                </a:solidFill>
                <a:latin typeface="Roboto"/>
                <a:ea typeface="Roboto"/>
                <a:cs typeface="Roboto"/>
                <a:sym typeface="Roboto"/>
              </a:rPr>
              <a:t>One of my dreams to date is to create a platform to teach an extension of myself as a painter, furniture designer, and filmmaker, and create visually on different plates as canvases by painting and sculpting with food, using each plate as a piece of art.</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7"/>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Fermentation Presented by Linda Handrahan</a:t>
            </a:r>
            <a:endParaRPr/>
          </a:p>
        </p:txBody>
      </p:sp>
      <p:pic>
        <p:nvPicPr>
          <p:cNvPr descr="Linda Handrahan Recipe Sauerkraut" id="91" name="Google Shape;91;p17" title="Linda Handrahan Recipe Week 8 Summer ETT">
            <a:hlinkClick r:id="rId3"/>
          </p:cNvPr>
          <p:cNvPicPr preferRelativeResize="0"/>
          <p:nvPr/>
        </p:nvPicPr>
        <p:blipFill>
          <a:blip r:embed="rId4">
            <a:alphaModFix/>
          </a:blip>
          <a:stretch>
            <a:fillRect/>
          </a:stretch>
        </p:blipFill>
        <p:spPr>
          <a:xfrm>
            <a:off x="1609700" y="1225100"/>
            <a:ext cx="6519875" cy="366743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1000"/>
                                        <p:tgtEl>
                                          <p:spTgt spid="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8"/>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Veggie-kraut pp 308-309 in Eat to Thrive</a:t>
            </a:r>
            <a:endParaRPr/>
          </a:p>
        </p:txBody>
      </p:sp>
      <p:sp>
        <p:nvSpPr>
          <p:cNvPr id="97" name="Google Shape;97;p18"/>
          <p:cNvSpPr txBox="1"/>
          <p:nvPr/>
        </p:nvSpPr>
        <p:spPr>
          <a:xfrm>
            <a:off x="204925" y="1393450"/>
            <a:ext cx="8939100" cy="3621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rPr>
              <a:t>Ingredients: </a:t>
            </a:r>
            <a:endParaRPr b="1">
              <a:solidFill>
                <a:schemeClr val="dk1"/>
              </a:solidFill>
            </a:endParaRPr>
          </a:p>
          <a:p>
            <a:pPr indent="-317500" lvl="0" marL="457200" rtl="0" algn="l">
              <a:lnSpc>
                <a:spcPct val="115000"/>
              </a:lnSpc>
              <a:spcBef>
                <a:spcPts val="0"/>
              </a:spcBef>
              <a:spcAft>
                <a:spcPts val="0"/>
              </a:spcAft>
              <a:buClr>
                <a:schemeClr val="dk1"/>
              </a:buClr>
              <a:buSzPts val="1400"/>
              <a:buAutoNum type="arabicPeriod"/>
            </a:pPr>
            <a:r>
              <a:rPr lang="en">
                <a:solidFill>
                  <a:schemeClr val="dk1"/>
                </a:solidFill>
              </a:rPr>
              <a:t>One or more of the following vegetables) • cabbage, green, red or savoy (curly) • carrots • daikon • any other vegetable </a:t>
            </a:r>
            <a:endParaRPr>
              <a:solidFill>
                <a:schemeClr val="dk1"/>
              </a:solidFill>
            </a:endParaRPr>
          </a:p>
          <a:p>
            <a:pPr indent="-317500" lvl="0" marL="457200" rtl="0" algn="l">
              <a:lnSpc>
                <a:spcPct val="115000"/>
              </a:lnSpc>
              <a:spcBef>
                <a:spcPts val="0"/>
              </a:spcBef>
              <a:spcAft>
                <a:spcPts val="0"/>
              </a:spcAft>
              <a:buClr>
                <a:schemeClr val="dk1"/>
              </a:buClr>
              <a:buSzPts val="1400"/>
              <a:buAutoNum type="arabicPeriod"/>
            </a:pPr>
            <a:r>
              <a:rPr lang="en">
                <a:solidFill>
                  <a:schemeClr val="dk1"/>
                </a:solidFill>
              </a:rPr>
              <a:t>For leaf layer: • 3-4 whole cabbage leaves peeled from the outside of the cabbage </a:t>
            </a:r>
            <a:endParaRPr>
              <a:solidFill>
                <a:schemeClr val="dk1"/>
              </a:solidFill>
            </a:endParaRPr>
          </a:p>
          <a:p>
            <a:pPr indent="-317500" lvl="0" marL="457200" rtl="0" algn="l">
              <a:lnSpc>
                <a:spcPct val="115000"/>
              </a:lnSpc>
              <a:spcBef>
                <a:spcPts val="0"/>
              </a:spcBef>
              <a:spcAft>
                <a:spcPts val="0"/>
              </a:spcAft>
              <a:buClr>
                <a:schemeClr val="dk1"/>
              </a:buClr>
              <a:buSzPts val="1400"/>
              <a:buAutoNum type="arabicPeriod"/>
            </a:pPr>
            <a:r>
              <a:rPr lang="en">
                <a:solidFill>
                  <a:schemeClr val="dk1"/>
                </a:solidFill>
              </a:rPr>
              <a:t>For the brine: • 2 quarts filtered or spring water • 3 T pure salt, kosher, pickling or coarse sea salt, with no additives Equipment:</a:t>
            </a:r>
            <a:endParaRPr>
              <a:solidFill>
                <a:schemeClr val="dk1"/>
              </a:solidFill>
            </a:endParaRPr>
          </a:p>
          <a:p>
            <a:pPr indent="0" lvl="0" marL="0" rtl="0" algn="l">
              <a:lnSpc>
                <a:spcPct val="115000"/>
              </a:lnSpc>
              <a:spcBef>
                <a:spcPts val="0"/>
              </a:spcBef>
              <a:spcAft>
                <a:spcPts val="0"/>
              </a:spcAft>
              <a:buNone/>
            </a:pPr>
            <a:r>
              <a:rPr b="1" lang="en">
                <a:solidFill>
                  <a:schemeClr val="dk1"/>
                </a:solidFill>
              </a:rPr>
              <a:t>Instructions</a:t>
            </a:r>
            <a:endParaRPr b="1">
              <a:solidFill>
                <a:schemeClr val="dk1"/>
              </a:solidFill>
            </a:endParaRPr>
          </a:p>
          <a:p>
            <a:pPr indent="0" lvl="0" marL="0" rtl="0" algn="l">
              <a:lnSpc>
                <a:spcPct val="115000"/>
              </a:lnSpc>
              <a:spcBef>
                <a:spcPts val="0"/>
              </a:spcBef>
              <a:spcAft>
                <a:spcPts val="0"/>
              </a:spcAft>
              <a:buNone/>
            </a:pPr>
            <a:r>
              <a:rPr lang="en">
                <a:solidFill>
                  <a:schemeClr val="dk1"/>
                </a:solidFill>
              </a:rPr>
              <a:t>1. Large pot for boiling water </a:t>
            </a:r>
            <a:endParaRPr>
              <a:solidFill>
                <a:schemeClr val="dk1"/>
              </a:solidFill>
            </a:endParaRPr>
          </a:p>
          <a:p>
            <a:pPr indent="0" lvl="0" marL="0" rtl="0" algn="l">
              <a:lnSpc>
                <a:spcPct val="115000"/>
              </a:lnSpc>
              <a:spcBef>
                <a:spcPts val="0"/>
              </a:spcBef>
              <a:spcAft>
                <a:spcPts val="0"/>
              </a:spcAft>
              <a:buNone/>
            </a:pPr>
            <a:r>
              <a:rPr lang="en">
                <a:solidFill>
                  <a:schemeClr val="dk1"/>
                </a:solidFill>
              </a:rPr>
              <a:t>2. Two wide-mouth quart canning jars</a:t>
            </a:r>
            <a:endParaRPr>
              <a:solidFill>
                <a:schemeClr val="dk1"/>
              </a:solidFill>
            </a:endParaRPr>
          </a:p>
          <a:p>
            <a:pPr indent="0" lvl="0" marL="0" rtl="0" algn="l">
              <a:lnSpc>
                <a:spcPct val="115000"/>
              </a:lnSpc>
              <a:spcBef>
                <a:spcPts val="0"/>
              </a:spcBef>
              <a:spcAft>
                <a:spcPts val="0"/>
              </a:spcAft>
              <a:buNone/>
            </a:pPr>
            <a:r>
              <a:rPr lang="en">
                <a:solidFill>
                  <a:schemeClr val="dk1"/>
                </a:solidFill>
              </a:rPr>
              <a:t>3. Two canning lids and rings </a:t>
            </a:r>
            <a:endParaRPr>
              <a:solidFill>
                <a:schemeClr val="dk1"/>
              </a:solidFill>
            </a:endParaRPr>
          </a:p>
          <a:p>
            <a:pPr indent="0" lvl="0" marL="0" rtl="0" algn="l">
              <a:lnSpc>
                <a:spcPct val="115000"/>
              </a:lnSpc>
              <a:spcBef>
                <a:spcPts val="0"/>
              </a:spcBef>
              <a:spcAft>
                <a:spcPts val="0"/>
              </a:spcAft>
              <a:buNone/>
            </a:pPr>
            <a:r>
              <a:rPr lang="en">
                <a:solidFill>
                  <a:schemeClr val="dk1"/>
                </a:solidFill>
              </a:rPr>
              <a:t>4. 2-4 rocks that easily fit through the mouth of the canning jar. </a:t>
            </a:r>
            <a:endParaRPr>
              <a:solidFill>
                <a:schemeClr val="dk1"/>
              </a:solidFill>
            </a:endParaRPr>
          </a:p>
          <a:p>
            <a:pPr indent="0" lvl="0" marL="0" rtl="0" algn="l">
              <a:lnSpc>
                <a:spcPct val="115000"/>
              </a:lnSpc>
              <a:spcBef>
                <a:spcPts val="0"/>
              </a:spcBef>
              <a:spcAft>
                <a:spcPts val="0"/>
              </a:spcAft>
              <a:buNone/>
            </a:pPr>
            <a:r>
              <a:rPr lang="en">
                <a:solidFill>
                  <a:schemeClr val="dk1"/>
                </a:solidFill>
              </a:rPr>
              <a:t>5. Small pot for sterilizing the canning lids, rings and rocks</a:t>
            </a:r>
            <a:endParaRPr>
              <a:solidFill>
                <a:schemeClr val="dk1"/>
              </a:solidFill>
            </a:endParaRPr>
          </a:p>
          <a:p>
            <a:pPr indent="0" lvl="0" marL="0" rtl="0" algn="l">
              <a:lnSpc>
                <a:spcPct val="115000"/>
              </a:lnSpc>
              <a:spcBef>
                <a:spcPts val="0"/>
              </a:spcBef>
              <a:spcAft>
                <a:spcPts val="0"/>
              </a:spcAft>
              <a:buNone/>
            </a:pPr>
            <a:r>
              <a:rPr lang="en">
                <a:solidFill>
                  <a:schemeClr val="dk1"/>
                </a:solidFill>
              </a:rPr>
              <a:t>6. Wooden pressing tool </a:t>
            </a:r>
            <a:endParaRPr>
              <a:solidFill>
                <a:schemeClr val="dk1"/>
              </a:solidFill>
            </a:endParaRPr>
          </a:p>
          <a:p>
            <a:pPr indent="0" lvl="0" marL="0" rtl="0" algn="l">
              <a:lnSpc>
                <a:spcPct val="115000"/>
              </a:lnSpc>
              <a:spcBef>
                <a:spcPts val="0"/>
              </a:spcBef>
              <a:spcAft>
                <a:spcPts val="0"/>
              </a:spcAft>
              <a:buNone/>
            </a:pPr>
            <a:r>
              <a:rPr lang="en">
                <a:solidFill>
                  <a:schemeClr val="dk1"/>
                </a:solidFill>
              </a:rPr>
              <a:t>7. Wide mouth funnel (optional) for filling the jar </a:t>
            </a:r>
            <a:endParaRPr sz="22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9"/>
          <p:cNvSpPr txBox="1"/>
          <p:nvPr/>
        </p:nvSpPr>
        <p:spPr>
          <a:xfrm>
            <a:off x="540900" y="367050"/>
            <a:ext cx="8062200" cy="4409400"/>
          </a:xfrm>
          <a:prstGeom prst="rect">
            <a:avLst/>
          </a:prstGeom>
          <a:noFill/>
          <a:ln>
            <a:noFill/>
          </a:ln>
        </p:spPr>
        <p:txBody>
          <a:bodyPr anchorCtr="0" anchor="t" bIns="91425" lIns="91425" spcFirstLastPara="1" rIns="91425" wrap="square" tIns="91425">
            <a:spAutoFit/>
          </a:bodyPr>
          <a:lstStyle/>
          <a:p>
            <a:pPr indent="0" lvl="0" marL="381000" marR="381000" rtl="0" algn="l">
              <a:lnSpc>
                <a:spcPct val="115000"/>
              </a:lnSpc>
              <a:spcBef>
                <a:spcPts val="0"/>
              </a:spcBef>
              <a:spcAft>
                <a:spcPts val="0"/>
              </a:spcAft>
              <a:buNone/>
            </a:pPr>
            <a:r>
              <a:rPr b="1" lang="en" sz="1800">
                <a:solidFill>
                  <a:schemeClr val="dk1"/>
                </a:solidFill>
              </a:rPr>
              <a:t>Using Meditation Tools to Build Your Resiliency</a:t>
            </a:r>
            <a:r>
              <a:rPr lang="en" sz="1800">
                <a:solidFill>
                  <a:schemeClr val="dk1"/>
                </a:solidFill>
              </a:rPr>
              <a:t> - Lena Winston</a:t>
            </a:r>
            <a:endParaRPr sz="1800">
              <a:solidFill>
                <a:schemeClr val="dk1"/>
              </a:solidFill>
            </a:endParaRPr>
          </a:p>
          <a:p>
            <a:pPr indent="0" lvl="0" marL="381000" marR="381000" rtl="0" algn="l">
              <a:lnSpc>
                <a:spcPct val="115000"/>
              </a:lnSpc>
              <a:spcBef>
                <a:spcPts val="0"/>
              </a:spcBef>
              <a:spcAft>
                <a:spcPts val="0"/>
              </a:spcAft>
              <a:buNone/>
            </a:pPr>
            <a:r>
              <a:t/>
            </a:r>
            <a:endParaRPr>
              <a:solidFill>
                <a:schemeClr val="dk1"/>
              </a:solidFill>
            </a:endParaRPr>
          </a:p>
          <a:p>
            <a:pPr indent="-323850" lvl="0" marL="977900" marR="381000" rtl="0" algn="l">
              <a:lnSpc>
                <a:spcPct val="115000"/>
              </a:lnSpc>
              <a:spcBef>
                <a:spcPts val="1000"/>
              </a:spcBef>
              <a:spcAft>
                <a:spcPts val="0"/>
              </a:spcAft>
              <a:buClr>
                <a:schemeClr val="dk1"/>
              </a:buClr>
              <a:buSzPts val="1500"/>
              <a:buChar char="●"/>
            </a:pPr>
            <a:r>
              <a:rPr lang="en" sz="1800">
                <a:solidFill>
                  <a:schemeClr val="dk1"/>
                </a:solidFill>
              </a:rPr>
              <a:t>Meditation has proven to be an effective means, and can be the key, to finding more peace, freedom, and health by learning strategies which limit the negative impact of stress, anxiety, and past or recurrent issues. </a:t>
            </a:r>
            <a:endParaRPr sz="1800">
              <a:solidFill>
                <a:schemeClr val="dk1"/>
              </a:solidFill>
            </a:endParaRPr>
          </a:p>
          <a:p>
            <a:pPr indent="-323850" lvl="0" marL="977900" marR="381000" rtl="0" algn="l">
              <a:lnSpc>
                <a:spcPct val="115000"/>
              </a:lnSpc>
              <a:spcBef>
                <a:spcPts val="0"/>
              </a:spcBef>
              <a:spcAft>
                <a:spcPts val="0"/>
              </a:spcAft>
              <a:buClr>
                <a:schemeClr val="dk1"/>
              </a:buClr>
              <a:buSzPts val="1500"/>
              <a:buChar char="●"/>
            </a:pPr>
            <a:r>
              <a:rPr lang="en" sz="1800">
                <a:solidFill>
                  <a:schemeClr val="dk1"/>
                </a:solidFill>
                <a:latin typeface="Cambria"/>
                <a:ea typeface="Cambria"/>
                <a:cs typeface="Cambria"/>
                <a:sym typeface="Cambria"/>
              </a:rPr>
              <a:t>This presentation will include seven meditation tools where participants will be able to apply those tools in the session.</a:t>
            </a:r>
            <a:endParaRPr sz="1800">
              <a:solidFill>
                <a:schemeClr val="dk1"/>
              </a:solidFill>
              <a:latin typeface="Cambria"/>
              <a:ea typeface="Cambria"/>
              <a:cs typeface="Cambria"/>
              <a:sym typeface="Cambria"/>
            </a:endParaRPr>
          </a:p>
          <a:p>
            <a:pPr indent="-323850" lvl="0" marL="977900" marR="381000" rtl="0" algn="l">
              <a:lnSpc>
                <a:spcPct val="115000"/>
              </a:lnSpc>
              <a:spcBef>
                <a:spcPts val="0"/>
              </a:spcBef>
              <a:spcAft>
                <a:spcPts val="0"/>
              </a:spcAft>
              <a:buClr>
                <a:schemeClr val="dk1"/>
              </a:buClr>
              <a:buSzPts val="1500"/>
              <a:buChar char="●"/>
            </a:pPr>
            <a:r>
              <a:rPr lang="en" sz="1800">
                <a:solidFill>
                  <a:schemeClr val="dk1"/>
                </a:solidFill>
                <a:latin typeface="Cambria"/>
                <a:ea typeface="Cambria"/>
                <a:cs typeface="Cambria"/>
                <a:sym typeface="Cambria"/>
              </a:rPr>
              <a:t>At the end of the presentation, participants will be guided to make an action plan that will help them strengthen their resiliency. We will provide The Heart of the Matter Resiliency Tool Kit as an additional resource. </a:t>
            </a:r>
            <a:endParaRPr sz="1800">
              <a:solidFill>
                <a:schemeClr val="dk1"/>
              </a:solidFill>
              <a:latin typeface="Cambria"/>
              <a:ea typeface="Cambria"/>
              <a:cs typeface="Cambria"/>
              <a:sym typeface="Cambria"/>
            </a:endParaRPr>
          </a:p>
          <a:p>
            <a:pPr indent="0" lvl="0" marL="0" rtl="0" algn="l">
              <a:spcBef>
                <a:spcPts val="1000"/>
              </a:spcBef>
              <a:spcAft>
                <a:spcPts val="0"/>
              </a:spcAft>
              <a:buNone/>
            </a:pPr>
            <a:r>
              <a:t/>
            </a:r>
            <a:endParaRPr>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0"/>
          <p:cNvSpPr txBox="1"/>
          <p:nvPr>
            <p:ph type="title"/>
          </p:nvPr>
        </p:nvSpPr>
        <p:spPr>
          <a:xfrm>
            <a:off x="387900" y="687675"/>
            <a:ext cx="8368200" cy="894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5200">
                <a:solidFill>
                  <a:schemeClr val="accent6"/>
                </a:solidFill>
              </a:rPr>
              <a:t>Golden Nugget</a:t>
            </a:r>
            <a:endParaRPr sz="5200">
              <a:solidFill>
                <a:schemeClr val="accent6"/>
              </a:solidFill>
            </a:endParaRPr>
          </a:p>
        </p:txBody>
      </p:sp>
      <p:sp>
        <p:nvSpPr>
          <p:cNvPr id="108" name="Google Shape;108;p20"/>
          <p:cNvSpPr txBox="1"/>
          <p:nvPr/>
        </p:nvSpPr>
        <p:spPr>
          <a:xfrm>
            <a:off x="480450" y="2854350"/>
            <a:ext cx="7630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109" name="Google Shape;109;p20"/>
          <p:cNvSpPr txBox="1"/>
          <p:nvPr/>
        </p:nvSpPr>
        <p:spPr>
          <a:xfrm>
            <a:off x="321950" y="2006525"/>
            <a:ext cx="8269500" cy="1015800"/>
          </a:xfrm>
          <a:prstGeom prst="rect">
            <a:avLst/>
          </a:prstGeom>
          <a:noFill/>
          <a:ln>
            <a:noFill/>
          </a:ln>
        </p:spPr>
        <p:txBody>
          <a:bodyPr anchorCtr="0" anchor="t" bIns="91425" lIns="91425" spcFirstLastPara="1" rIns="91425" wrap="square" tIns="91425">
            <a:spAutoFit/>
          </a:bodyPr>
          <a:lstStyle/>
          <a:p>
            <a:pPr indent="0" lvl="0" marL="457200" rtl="0" algn="l">
              <a:lnSpc>
                <a:spcPct val="200000"/>
              </a:lnSpc>
              <a:spcBef>
                <a:spcPts val="0"/>
              </a:spcBef>
              <a:spcAft>
                <a:spcPts val="1200"/>
              </a:spcAft>
              <a:buNone/>
            </a:pPr>
            <a:r>
              <a:rPr lang="en" sz="1800">
                <a:solidFill>
                  <a:schemeClr val="dk1"/>
                </a:solidFill>
                <a:latin typeface="Roboto"/>
                <a:ea typeface="Roboto"/>
                <a:cs typeface="Roboto"/>
                <a:sym typeface="Roboto"/>
              </a:rPr>
              <a:t>What part of Lena’s Meditation will you incorporate into your health plan, and how do you think it will impact your well being?</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1"/>
          <p:cNvSpPr txBox="1"/>
          <p:nvPr>
            <p:ph idx="1" type="body"/>
          </p:nvPr>
        </p:nvSpPr>
        <p:spPr>
          <a:xfrm>
            <a:off x="387900" y="1376449"/>
            <a:ext cx="8368200" cy="3078900"/>
          </a:xfrm>
          <a:prstGeom prst="rect">
            <a:avLst/>
          </a:prstGeom>
        </p:spPr>
        <p:txBody>
          <a:bodyPr anchorCtr="0" anchor="t" bIns="91425" lIns="91425" spcFirstLastPara="1" rIns="91425" wrap="square" tIns="91425">
            <a:normAutofit/>
          </a:bodyPr>
          <a:lstStyle/>
          <a:p>
            <a:pPr indent="0" lvl="0" marL="457200" rtl="0" algn="l">
              <a:lnSpc>
                <a:spcPct val="200000"/>
              </a:lnSpc>
              <a:spcBef>
                <a:spcPts val="0"/>
              </a:spcBef>
              <a:spcAft>
                <a:spcPts val="0"/>
              </a:spcAft>
              <a:buNone/>
            </a:pPr>
            <a:r>
              <a:t/>
            </a:r>
            <a:endParaRPr/>
          </a:p>
          <a:p>
            <a:pPr indent="0" lvl="0" marL="457200" rtl="0" algn="l">
              <a:lnSpc>
                <a:spcPct val="200000"/>
              </a:lnSpc>
              <a:spcBef>
                <a:spcPts val="1200"/>
              </a:spcBef>
              <a:spcAft>
                <a:spcPts val="1200"/>
              </a:spcAft>
              <a:buNone/>
            </a:pPr>
            <a:r>
              <a:rPr lang="en"/>
              <a:t>Share your successes and challenges that you have had this week.</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