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Roboto Slab"/>
      <p:regular r:id="rId26"/>
      <p:bold r:id="rId27"/>
    </p:embeddedFon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regular.fntdata"/><Relationship Id="rId25" Type="http://schemas.openxmlformats.org/officeDocument/2006/relationships/slide" Target="slides/slide20.xml"/><Relationship Id="rId28" Type="http://schemas.openxmlformats.org/officeDocument/2006/relationships/font" Target="fonts/Roboto-regular.fntdata"/><Relationship Id="rId27" Type="http://schemas.openxmlformats.org/officeDocument/2006/relationships/font" Target="fonts/RobotoSla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bdfe66d62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bdfe66d62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ebdfe66d62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ebdfe66d62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ebdfe66d62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ebdfe66d62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bdfe66d62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bdfe66d62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bdfe66d62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bdfe66d62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bdfe66d62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bdfe66d62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bdfe66d62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bdfe66d62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bdfe66d62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bdfe66d62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ebdfe66d62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ebdfe66d62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ebdfe66d62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ebdfe66d62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ebdfe66d6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ebdfe66d6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ebdfe66d62_0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ebdfe66d62_0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ebdfe66d62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ebdfe66d62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ebdfe66d62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ebdfe66d62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ebdfe66d6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ebdfe66d6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ebdfe66d6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ebdfe66d6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ebdfe66d6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ebdfe66d6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ebdfe66d62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ebdfe66d62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ebdfe66d62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ebdfe66d62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lifeforcegrowers.com" TargetMode="Externa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barnettwellnessconsulting.com" TargetMode="External"/><Relationship Id="rId4" Type="http://schemas.openxmlformats.org/officeDocument/2006/relationships/hyperlink" Target="mailto:Leslie@BarnettWellnessConsulting.com" TargetMode="External"/><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Week 2</a:t>
            </a:r>
            <a:endParaRPr/>
          </a:p>
        </p:txBody>
      </p:sp>
      <p:sp>
        <p:nvSpPr>
          <p:cNvPr id="64" name="Google Shape;64;p13"/>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a:t>Eat to Thrive - Fall 2021</a:t>
            </a:r>
            <a:endParaRPr/>
          </a:p>
          <a:p>
            <a:pPr indent="0" lvl="0" marL="0" rtl="0" algn="ctr">
              <a:spcBef>
                <a:spcPts val="0"/>
              </a:spcBef>
              <a:spcAft>
                <a:spcPts val="0"/>
              </a:spcAft>
              <a:buNone/>
            </a:pPr>
            <a:r>
              <a:rPr lang="en"/>
              <a:t>September</a:t>
            </a:r>
            <a:r>
              <a:rPr lang="en"/>
              <a:t> 23rd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Green Goddess On-the-Go</a:t>
            </a:r>
            <a:endParaRPr/>
          </a:p>
        </p:txBody>
      </p:sp>
      <p:sp>
        <p:nvSpPr>
          <p:cNvPr id="125" name="Google Shape;125;p22"/>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85000" lnSpcReduction="20000"/>
          </a:bodyPr>
          <a:lstStyle/>
          <a:p>
            <a:pPr indent="0" lvl="0" marL="0" rtl="0" algn="l">
              <a:lnSpc>
                <a:spcPct val="95000"/>
              </a:lnSpc>
              <a:spcBef>
                <a:spcPts val="0"/>
              </a:spcBef>
              <a:spcAft>
                <a:spcPts val="0"/>
              </a:spcAft>
              <a:buClr>
                <a:srgbClr val="000000"/>
              </a:buClr>
              <a:buSzPts val="234"/>
              <a:buFont typeface="Arial"/>
              <a:buNone/>
            </a:pPr>
            <a:r>
              <a:rPr lang="en" sz="1250"/>
              <a:t>Ingredients:</a:t>
            </a:r>
            <a:endParaRPr sz="1250"/>
          </a:p>
          <a:p>
            <a:pPr indent="-296068" lvl="0" marL="457200" rtl="0" algn="l">
              <a:lnSpc>
                <a:spcPct val="95000"/>
              </a:lnSpc>
              <a:spcBef>
                <a:spcPts val="1200"/>
              </a:spcBef>
              <a:spcAft>
                <a:spcPts val="0"/>
              </a:spcAft>
              <a:buSzPct val="100000"/>
              <a:buChar char="-"/>
            </a:pPr>
            <a:r>
              <a:rPr lang="en" sz="1250"/>
              <a:t>1 cup lettuce</a:t>
            </a:r>
            <a:endParaRPr sz="1250"/>
          </a:p>
          <a:p>
            <a:pPr indent="-296068" lvl="0" marL="457200" rtl="0" algn="l">
              <a:lnSpc>
                <a:spcPct val="95000"/>
              </a:lnSpc>
              <a:spcBef>
                <a:spcPts val="0"/>
              </a:spcBef>
              <a:spcAft>
                <a:spcPts val="0"/>
              </a:spcAft>
              <a:buSzPct val="100000"/>
              <a:buChar char="-"/>
            </a:pPr>
            <a:r>
              <a:rPr lang="en" sz="1250"/>
              <a:t>1 cup celery</a:t>
            </a:r>
            <a:endParaRPr sz="1250"/>
          </a:p>
          <a:p>
            <a:pPr indent="-296068" lvl="0" marL="457200" rtl="0" algn="l">
              <a:lnSpc>
                <a:spcPct val="95000"/>
              </a:lnSpc>
              <a:spcBef>
                <a:spcPts val="0"/>
              </a:spcBef>
              <a:spcAft>
                <a:spcPts val="0"/>
              </a:spcAft>
              <a:buSzPct val="100000"/>
              <a:buChar char="-"/>
            </a:pPr>
            <a:r>
              <a:rPr lang="en" sz="1250"/>
              <a:t>1 cup cucumber</a:t>
            </a:r>
            <a:endParaRPr sz="1250"/>
          </a:p>
          <a:p>
            <a:pPr indent="-296068" lvl="0" marL="457200" rtl="0" algn="l">
              <a:lnSpc>
                <a:spcPct val="95000"/>
              </a:lnSpc>
              <a:spcBef>
                <a:spcPts val="0"/>
              </a:spcBef>
              <a:spcAft>
                <a:spcPts val="0"/>
              </a:spcAft>
              <a:buSzPct val="100000"/>
              <a:buChar char="-"/>
            </a:pPr>
            <a:r>
              <a:rPr lang="en" sz="1250"/>
              <a:t>2 inch slice of peeled aloe vera</a:t>
            </a:r>
            <a:endParaRPr sz="1250"/>
          </a:p>
          <a:p>
            <a:pPr indent="-296068" lvl="0" marL="457200" rtl="0" algn="l">
              <a:lnSpc>
                <a:spcPct val="95000"/>
              </a:lnSpc>
              <a:spcBef>
                <a:spcPts val="0"/>
              </a:spcBef>
              <a:spcAft>
                <a:spcPts val="0"/>
              </a:spcAft>
              <a:buSzPct val="100000"/>
              <a:buChar char="-"/>
            </a:pPr>
            <a:r>
              <a:rPr lang="en" sz="1250"/>
              <a:t>1⁄2 cup sprouts -- Clint recommends sunflower sprouts</a:t>
            </a:r>
            <a:endParaRPr sz="1250"/>
          </a:p>
          <a:p>
            <a:pPr indent="-296068" lvl="0" marL="457200" rtl="0" algn="l">
              <a:lnSpc>
                <a:spcPct val="95000"/>
              </a:lnSpc>
              <a:spcBef>
                <a:spcPts val="0"/>
              </a:spcBef>
              <a:spcAft>
                <a:spcPts val="0"/>
              </a:spcAft>
              <a:buSzPct val="100000"/>
              <a:buChar char="-"/>
            </a:pPr>
            <a:r>
              <a:rPr lang="en" sz="1250"/>
              <a:t>1 avocado</a:t>
            </a:r>
            <a:endParaRPr sz="1250"/>
          </a:p>
          <a:p>
            <a:pPr indent="-296068" lvl="0" marL="457200" rtl="0" algn="l">
              <a:lnSpc>
                <a:spcPct val="95000"/>
              </a:lnSpc>
              <a:spcBef>
                <a:spcPts val="0"/>
              </a:spcBef>
              <a:spcAft>
                <a:spcPts val="0"/>
              </a:spcAft>
              <a:buSzPct val="100000"/>
              <a:buChar char="-"/>
            </a:pPr>
            <a:r>
              <a:rPr lang="en" sz="1250"/>
              <a:t>1⁄2 clove garlic</a:t>
            </a:r>
            <a:endParaRPr sz="1250"/>
          </a:p>
          <a:p>
            <a:pPr indent="-296068" lvl="0" marL="457200" rtl="0" algn="l">
              <a:lnSpc>
                <a:spcPct val="95000"/>
              </a:lnSpc>
              <a:spcBef>
                <a:spcPts val="0"/>
              </a:spcBef>
              <a:spcAft>
                <a:spcPts val="0"/>
              </a:spcAft>
              <a:buSzPct val="100000"/>
              <a:buChar char="-"/>
            </a:pPr>
            <a:r>
              <a:rPr lang="en" sz="1250"/>
              <a:t>1 slice of onion</a:t>
            </a:r>
            <a:endParaRPr sz="1250"/>
          </a:p>
          <a:p>
            <a:pPr indent="-296068" lvl="0" marL="457200" rtl="0" algn="l">
              <a:lnSpc>
                <a:spcPct val="95000"/>
              </a:lnSpc>
              <a:spcBef>
                <a:spcPts val="0"/>
              </a:spcBef>
              <a:spcAft>
                <a:spcPts val="0"/>
              </a:spcAft>
              <a:buSzPct val="100000"/>
              <a:buChar char="-"/>
            </a:pPr>
            <a:r>
              <a:rPr lang="en" sz="1250"/>
              <a:t>Sea salt and pepper to your liking</a:t>
            </a:r>
            <a:endParaRPr sz="1250"/>
          </a:p>
          <a:p>
            <a:pPr indent="-296068" lvl="0" marL="457200" rtl="0" algn="l">
              <a:lnSpc>
                <a:spcPct val="95000"/>
              </a:lnSpc>
              <a:spcBef>
                <a:spcPts val="0"/>
              </a:spcBef>
              <a:spcAft>
                <a:spcPts val="0"/>
              </a:spcAft>
              <a:buSzPct val="100000"/>
              <a:buChar char="-"/>
            </a:pPr>
            <a:r>
              <a:rPr lang="en" sz="1250"/>
              <a:t>Handful of spinach, touch of parsley, small handful of dandelion (optional)</a:t>
            </a:r>
            <a:endParaRPr sz="1250"/>
          </a:p>
          <a:p>
            <a:pPr indent="0" lvl="0" marL="0" rtl="0" algn="l">
              <a:lnSpc>
                <a:spcPct val="95000"/>
              </a:lnSpc>
              <a:spcBef>
                <a:spcPts val="1200"/>
              </a:spcBef>
              <a:spcAft>
                <a:spcPts val="0"/>
              </a:spcAft>
              <a:buClr>
                <a:srgbClr val="000000"/>
              </a:buClr>
              <a:buSzPts val="234"/>
              <a:buFont typeface="Arial"/>
              <a:buNone/>
            </a:pPr>
            <a:r>
              <a:rPr lang="en" sz="1250"/>
              <a:t>Instructions:</a:t>
            </a:r>
            <a:endParaRPr sz="1250"/>
          </a:p>
          <a:p>
            <a:pPr indent="-296068" lvl="0" marL="457200" rtl="0" algn="l">
              <a:lnSpc>
                <a:spcPct val="95000"/>
              </a:lnSpc>
              <a:spcBef>
                <a:spcPts val="1200"/>
              </a:spcBef>
              <a:spcAft>
                <a:spcPts val="0"/>
              </a:spcAft>
              <a:buSzPct val="100000"/>
              <a:buAutoNum type="arabicPeriod"/>
            </a:pPr>
            <a:r>
              <a:rPr lang="en" sz="1250"/>
              <a:t>Add all ingredients into a blender and use plunger to push it all down</a:t>
            </a:r>
            <a:endParaRPr sz="1250"/>
          </a:p>
          <a:p>
            <a:pPr indent="-296068" lvl="0" marL="457200" rtl="0" algn="l">
              <a:lnSpc>
                <a:spcPct val="95000"/>
              </a:lnSpc>
              <a:spcBef>
                <a:spcPts val="0"/>
              </a:spcBef>
              <a:spcAft>
                <a:spcPts val="0"/>
              </a:spcAft>
              <a:buSzPct val="100000"/>
              <a:buAutoNum type="arabicPeriod"/>
            </a:pPr>
            <a:r>
              <a:rPr lang="en" sz="1250"/>
              <a:t>Pour and enjoy!</a:t>
            </a:r>
            <a:endParaRPr sz="1250"/>
          </a:p>
          <a:p>
            <a:pPr indent="0" lvl="0" marL="0" rtl="0" algn="l">
              <a:lnSpc>
                <a:spcPct val="95000"/>
              </a:lnSpc>
              <a:spcBef>
                <a:spcPts val="1200"/>
              </a:spcBef>
              <a:spcAft>
                <a:spcPts val="0"/>
              </a:spcAft>
              <a:buClr>
                <a:srgbClr val="000000"/>
              </a:buClr>
              <a:buSzPts val="234"/>
              <a:buFont typeface="Arial"/>
              <a:buNone/>
            </a:pPr>
            <a:r>
              <a:t/>
            </a:r>
            <a:endParaRPr sz="1250"/>
          </a:p>
          <a:p>
            <a:pPr indent="0" lvl="0" marL="0" rtl="0" algn="l">
              <a:spcBef>
                <a:spcPts val="1200"/>
              </a:spcBef>
              <a:spcAft>
                <a:spcPts val="1200"/>
              </a:spcAft>
              <a:buNone/>
            </a:pPr>
            <a:r>
              <a:t/>
            </a:r>
            <a:endParaRPr/>
          </a:p>
        </p:txBody>
      </p:sp>
      <p:pic>
        <p:nvPicPr>
          <p:cNvPr id="126" name="Google Shape;126;p22"/>
          <p:cNvPicPr preferRelativeResize="0"/>
          <p:nvPr/>
        </p:nvPicPr>
        <p:blipFill>
          <a:blip r:embed="rId3">
            <a:alphaModFix/>
          </a:blip>
          <a:stretch>
            <a:fillRect/>
          </a:stretch>
        </p:blipFill>
        <p:spPr>
          <a:xfrm>
            <a:off x="5125300" y="159875"/>
            <a:ext cx="3844675" cy="2552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Assignment</a:t>
            </a:r>
            <a:endParaRPr/>
          </a:p>
        </p:txBody>
      </p:sp>
      <p:sp>
        <p:nvSpPr>
          <p:cNvPr id="132" name="Google Shape;132;p23"/>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Order sprouting kits from “Perfect Food” (see class materials for link)</a:t>
            </a:r>
            <a:endParaRPr/>
          </a:p>
          <a:p>
            <a:pPr indent="-342900" lvl="0" marL="457200" rtl="0" algn="l">
              <a:spcBef>
                <a:spcPts val="0"/>
              </a:spcBef>
              <a:spcAft>
                <a:spcPts val="0"/>
              </a:spcAft>
              <a:buSzPts val="1800"/>
              <a:buChar char="●"/>
            </a:pPr>
            <a:r>
              <a:rPr lang="en"/>
              <a:t>Read Chapter 3 “Indoors Sprouting for Fun and Nutrition”</a:t>
            </a:r>
            <a:endParaRPr/>
          </a:p>
          <a:p>
            <a:pPr indent="-342900" lvl="0" marL="457200" rtl="0" algn="l">
              <a:spcBef>
                <a:spcPts val="0"/>
              </a:spcBef>
              <a:spcAft>
                <a:spcPts val="0"/>
              </a:spcAft>
              <a:buSzPts val="1800"/>
              <a:buChar char="●"/>
            </a:pPr>
            <a:r>
              <a:rPr lang="en"/>
              <a:t>Watch Videos for week 3 in Eat to Thrive Classroom</a:t>
            </a:r>
            <a:endParaRPr/>
          </a:p>
          <a:p>
            <a:pPr indent="-317500" lvl="1" marL="914400" rtl="0" algn="l">
              <a:spcBef>
                <a:spcPts val="0"/>
              </a:spcBef>
              <a:spcAft>
                <a:spcPts val="0"/>
              </a:spcAft>
              <a:buSzPts val="1400"/>
              <a:buChar char="○"/>
            </a:pPr>
            <a:r>
              <a:rPr lang="en"/>
              <a:t>“Growing Your Own Food” - required (read outline in classroom Week 2)</a:t>
            </a:r>
            <a:endParaRPr/>
          </a:p>
          <a:p>
            <a:pPr indent="-317500" lvl="1" marL="914400" rtl="0" algn="l">
              <a:spcBef>
                <a:spcPts val="0"/>
              </a:spcBef>
              <a:spcAft>
                <a:spcPts val="0"/>
              </a:spcAft>
              <a:buSzPts val="1400"/>
              <a:buChar char="○"/>
            </a:pPr>
            <a:r>
              <a:rPr lang="en"/>
              <a:t>“Fat, Sick, and Nearly Dead” - optional</a:t>
            </a:r>
            <a:endParaRPr/>
          </a:p>
          <a:p>
            <a:pPr indent="-317500" lvl="1" marL="914400" rtl="0" algn="l">
              <a:spcBef>
                <a:spcPts val="0"/>
              </a:spcBef>
              <a:spcAft>
                <a:spcPts val="0"/>
              </a:spcAft>
              <a:buSzPts val="1400"/>
              <a:buChar char="○"/>
            </a:pPr>
            <a:r>
              <a:rPr lang="en"/>
              <a:t>“Overcoming the Food Imprint” - optional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Review: Chapter 2, The Living Food Kitchen</a:t>
            </a:r>
            <a:endParaRPr/>
          </a:p>
        </p:txBody>
      </p:sp>
      <p:sp>
        <p:nvSpPr>
          <p:cNvPr id="138" name="Google Shape;138;p2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rial"/>
              <a:buChar char="●"/>
            </a:pPr>
            <a:r>
              <a:rPr lang="en"/>
              <a:t>What is living food?</a:t>
            </a:r>
            <a:endParaRPr/>
          </a:p>
          <a:p>
            <a:pPr indent="-342900" lvl="0" marL="457200" rtl="0" algn="l">
              <a:spcBef>
                <a:spcPts val="0"/>
              </a:spcBef>
              <a:spcAft>
                <a:spcPts val="0"/>
              </a:spcAft>
              <a:buClr>
                <a:schemeClr val="dk1"/>
              </a:buClr>
              <a:buSzPts val="1800"/>
              <a:buFont typeface="Arial"/>
              <a:buChar char="●"/>
            </a:pPr>
            <a:r>
              <a:rPr lang="en"/>
              <a:t>Why make a grocery list?</a:t>
            </a:r>
            <a:endParaRPr/>
          </a:p>
          <a:p>
            <a:pPr indent="-342900" lvl="0" marL="457200" rtl="0" algn="l">
              <a:spcBef>
                <a:spcPts val="0"/>
              </a:spcBef>
              <a:spcAft>
                <a:spcPts val="0"/>
              </a:spcAft>
              <a:buClr>
                <a:schemeClr val="dk1"/>
              </a:buClr>
              <a:buSzPts val="1800"/>
              <a:buFont typeface="Arial"/>
              <a:buChar char="●"/>
            </a:pPr>
            <a:r>
              <a:rPr lang="en"/>
              <a:t>What is organic and why care about it?</a:t>
            </a:r>
            <a:endParaRPr/>
          </a:p>
          <a:p>
            <a:pPr indent="-342900" lvl="0" marL="457200" rtl="0" algn="l">
              <a:spcBef>
                <a:spcPts val="0"/>
              </a:spcBef>
              <a:spcAft>
                <a:spcPts val="0"/>
              </a:spcAft>
              <a:buClr>
                <a:schemeClr val="dk1"/>
              </a:buClr>
              <a:buSzPts val="1800"/>
              <a:buFont typeface="Arial"/>
              <a:buChar char="●"/>
            </a:pPr>
            <a:r>
              <a:rPr lang="en"/>
              <a:t>Why should you care about pesticides?</a:t>
            </a:r>
            <a:endParaRPr/>
          </a:p>
          <a:p>
            <a:pPr indent="-342900" lvl="0" marL="457200" rtl="0" algn="l">
              <a:spcBef>
                <a:spcPts val="0"/>
              </a:spcBef>
              <a:spcAft>
                <a:spcPts val="0"/>
              </a:spcAft>
              <a:buClr>
                <a:schemeClr val="dk1"/>
              </a:buClr>
              <a:buSzPts val="1800"/>
              <a:buFont typeface="Arial"/>
              <a:buChar char="●"/>
            </a:pPr>
            <a:r>
              <a:rPr lang="en"/>
              <a:t>Why care about GMOs?</a:t>
            </a:r>
            <a:br>
              <a:rPr lang="en"/>
            </a:br>
            <a:r>
              <a:rPr lang="en"/>
              <a:t>Why care about irradiated food?</a:t>
            </a:r>
            <a:endParaRPr/>
          </a:p>
          <a:p>
            <a:pPr indent="-342900" lvl="0" marL="457200" rtl="0" algn="l">
              <a:spcBef>
                <a:spcPts val="0"/>
              </a:spcBef>
              <a:spcAft>
                <a:spcPts val="0"/>
              </a:spcAft>
              <a:buClr>
                <a:schemeClr val="dk1"/>
              </a:buClr>
              <a:buSzPts val="1800"/>
              <a:buFont typeface="Arial"/>
              <a:buChar char="●"/>
            </a:pPr>
            <a:r>
              <a:rPr lang="en"/>
              <a:t>Why care about canola oil?</a:t>
            </a:r>
            <a:endParaRPr/>
          </a:p>
          <a:p>
            <a:pPr indent="-342900" lvl="0" marL="457200" rtl="0" algn="l">
              <a:spcBef>
                <a:spcPts val="0"/>
              </a:spcBef>
              <a:spcAft>
                <a:spcPts val="0"/>
              </a:spcAft>
              <a:buClr>
                <a:schemeClr val="dk1"/>
              </a:buClr>
              <a:buSzPts val="1800"/>
              <a:buFont typeface="Arial"/>
              <a:buChar char="●"/>
            </a:pPr>
            <a:r>
              <a:rPr lang="en"/>
              <a:t>Why is it important to drink water?</a:t>
            </a:r>
            <a:endParaRPr/>
          </a:p>
          <a:p>
            <a:pPr indent="-342900" lvl="0" marL="457200" rtl="0" algn="l">
              <a:spcBef>
                <a:spcPts val="0"/>
              </a:spcBef>
              <a:spcAft>
                <a:spcPts val="0"/>
              </a:spcAft>
              <a:buClr>
                <a:schemeClr val="dk1"/>
              </a:buClr>
              <a:buSzPts val="1800"/>
              <a:buFont typeface="Arial"/>
              <a:buChar char="●"/>
            </a:pPr>
            <a:r>
              <a:rPr lang="en"/>
              <a:t>Why is the kind of water you drink important? (Water Wisdom)</a:t>
            </a:r>
            <a:endParaRPr/>
          </a:p>
          <a:p>
            <a:pPr indent="-342900" lvl="1" marL="914400" rtl="0" algn="l">
              <a:spcBef>
                <a:spcPts val="0"/>
              </a:spcBef>
              <a:spcAft>
                <a:spcPts val="0"/>
              </a:spcAft>
              <a:buClr>
                <a:srgbClr val="000000"/>
              </a:buClr>
              <a:buSzPts val="1800"/>
              <a:buFont typeface="Arial"/>
              <a:buChar char="○"/>
            </a:pPr>
            <a:r>
              <a:rPr lang="en" sz="1800"/>
              <a:t>Note: Equipment will be discussed as used. </a:t>
            </a:r>
            <a:br>
              <a:rPr lang="en" sz="1800"/>
            </a:br>
            <a:r>
              <a:rPr lang="en" sz="1800"/>
              <a:t> 							</a:t>
            </a:r>
            <a:endParaRPr sz="1800"/>
          </a:p>
          <a:p>
            <a:pPr indent="0" lvl="0" marL="0" rtl="0" algn="l">
              <a:spcBef>
                <a:spcPts val="1200"/>
              </a:spcBef>
              <a:spcAft>
                <a:spcPts val="0"/>
              </a:spcAft>
              <a:buNone/>
            </a:pPr>
            <a:r>
              <a:rPr lang="en"/>
              <a:t>						 					</a:t>
            </a:r>
            <a:endParaRPr/>
          </a:p>
          <a:p>
            <a:pPr indent="0" lvl="0" marL="0" rtl="0" algn="l">
              <a:spcBef>
                <a:spcPts val="0"/>
              </a:spcBef>
              <a:spcAft>
                <a:spcPts val="0"/>
              </a:spcAft>
              <a:buNone/>
            </a:pPr>
            <a:r>
              <a:rPr lang="en"/>
              <a:t>				</a:t>
            </a:r>
            <a:endParaRPr/>
          </a:p>
          <a:p>
            <a:pPr indent="0" lvl="0" marL="0" rtl="0" algn="l">
              <a:spcBef>
                <a:spcPts val="1200"/>
              </a:spcBef>
              <a:spcAft>
                <a:spcPts val="0"/>
              </a:spcAft>
              <a:buNone/>
            </a:pPr>
            <a:r>
              <a:rPr lang="en"/>
              <a:t>			</a:t>
            </a:r>
            <a:endParaRPr/>
          </a:p>
          <a:p>
            <a:pPr indent="0" lvl="0" marL="0" rtl="0" algn="l">
              <a:spcBef>
                <a:spcPts val="1200"/>
              </a:spcBef>
              <a:spcAft>
                <a:spcPts val="0"/>
              </a:spcAft>
              <a:buNone/>
            </a:pPr>
            <a:r>
              <a:rPr lang="en"/>
              <a:t>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Sprouting Options</a:t>
            </a:r>
            <a:endParaRPr/>
          </a:p>
        </p:txBody>
      </p:sp>
      <p:sp>
        <p:nvSpPr>
          <p:cNvPr id="144" name="Google Shape;144;p25"/>
          <p:cNvSpPr txBox="1"/>
          <p:nvPr>
            <p:ph idx="1" type="body"/>
          </p:nvPr>
        </p:nvSpPr>
        <p:spPr>
          <a:xfrm>
            <a:off x="387900" y="1032299"/>
            <a:ext cx="8368200" cy="30789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Char char="●"/>
            </a:pPr>
            <a:r>
              <a:rPr lang="en" sz="1500"/>
              <a:t>Eat to Thrive Custom Kit - $54</a:t>
            </a:r>
            <a:endParaRPr sz="1500"/>
          </a:p>
          <a:p>
            <a:pPr indent="-323850" lvl="1" marL="914400" rtl="0" algn="l">
              <a:spcBef>
                <a:spcPts val="0"/>
              </a:spcBef>
              <a:spcAft>
                <a:spcPts val="0"/>
              </a:spcAft>
              <a:buSzPts val="1500"/>
              <a:buChar char="○"/>
            </a:pPr>
            <a:r>
              <a:rPr lang="en" sz="1500"/>
              <a:t>Everything you need to sprout enough for a week </a:t>
            </a:r>
            <a:endParaRPr sz="1500"/>
          </a:p>
          <a:p>
            <a:pPr indent="-323850" lvl="1" marL="914400" rtl="0" algn="l">
              <a:spcBef>
                <a:spcPts val="0"/>
              </a:spcBef>
              <a:spcAft>
                <a:spcPts val="0"/>
              </a:spcAft>
              <a:buSzPts val="1500"/>
              <a:buChar char="○"/>
            </a:pPr>
            <a:r>
              <a:rPr lang="en" sz="1500"/>
              <a:t>Includes:</a:t>
            </a:r>
            <a:endParaRPr sz="1500"/>
          </a:p>
          <a:p>
            <a:pPr indent="-317500" lvl="2" marL="1371600" rtl="0" algn="l">
              <a:spcBef>
                <a:spcPts val="0"/>
              </a:spcBef>
              <a:spcAft>
                <a:spcPts val="0"/>
              </a:spcAft>
              <a:buSzPts val="1400"/>
              <a:buChar char="■"/>
            </a:pPr>
            <a:r>
              <a:rPr lang="en"/>
              <a:t>2 Reusable solid trays</a:t>
            </a:r>
            <a:endParaRPr/>
          </a:p>
          <a:p>
            <a:pPr indent="-317500" lvl="2" marL="1371600" rtl="0" algn="l">
              <a:spcBef>
                <a:spcPts val="0"/>
              </a:spcBef>
              <a:spcAft>
                <a:spcPts val="0"/>
              </a:spcAft>
              <a:buSzPts val="1400"/>
              <a:buChar char="■"/>
            </a:pPr>
            <a:r>
              <a:rPr lang="en"/>
              <a:t>1 Reusable tray with holes for drainage</a:t>
            </a:r>
            <a:endParaRPr/>
          </a:p>
          <a:p>
            <a:pPr indent="-317500" lvl="2" marL="1371600" rtl="0" algn="l">
              <a:spcBef>
                <a:spcPts val="0"/>
              </a:spcBef>
              <a:spcAft>
                <a:spcPts val="0"/>
              </a:spcAft>
              <a:buSzPts val="1400"/>
              <a:buChar char="■"/>
            </a:pPr>
            <a:r>
              <a:rPr lang="en"/>
              <a:t>Potting soil with fertilizer in it</a:t>
            </a:r>
            <a:endParaRPr/>
          </a:p>
          <a:p>
            <a:pPr indent="-317500" lvl="2" marL="1371600" rtl="0" algn="l">
              <a:spcBef>
                <a:spcPts val="0"/>
              </a:spcBef>
              <a:spcAft>
                <a:spcPts val="0"/>
              </a:spcAft>
              <a:buSzPts val="1400"/>
              <a:buChar char="■"/>
            </a:pPr>
            <a:r>
              <a:rPr lang="en"/>
              <a:t>Wheatgrass seed enough for 1 tray</a:t>
            </a:r>
            <a:endParaRPr/>
          </a:p>
          <a:p>
            <a:pPr indent="-317500" lvl="2" marL="1371600" rtl="0" algn="l">
              <a:spcBef>
                <a:spcPts val="0"/>
              </a:spcBef>
              <a:spcAft>
                <a:spcPts val="0"/>
              </a:spcAft>
              <a:buSzPts val="1400"/>
              <a:buChar char="■"/>
            </a:pPr>
            <a:r>
              <a:rPr lang="en"/>
              <a:t>Sunflower seeds enough for 1 tray</a:t>
            </a:r>
            <a:endParaRPr/>
          </a:p>
          <a:p>
            <a:pPr indent="-317500" lvl="2" marL="1371600" rtl="0" algn="l">
              <a:spcBef>
                <a:spcPts val="0"/>
              </a:spcBef>
              <a:spcAft>
                <a:spcPts val="0"/>
              </a:spcAft>
              <a:buSzPts val="1400"/>
              <a:buChar char="■"/>
            </a:pPr>
            <a:r>
              <a:rPr lang="en"/>
              <a:t>Mung bean seeds - 1⁄2 cup</a:t>
            </a:r>
            <a:endParaRPr/>
          </a:p>
          <a:p>
            <a:pPr indent="-317500" lvl="2" marL="1371600" rtl="0" algn="l">
              <a:spcBef>
                <a:spcPts val="0"/>
              </a:spcBef>
              <a:spcAft>
                <a:spcPts val="0"/>
              </a:spcAft>
              <a:buSzPts val="1400"/>
              <a:buChar char="■"/>
            </a:pPr>
            <a:r>
              <a:rPr lang="en"/>
              <a:t>Lentil seeds - 1⁄2 cup</a:t>
            </a:r>
            <a:endParaRPr/>
          </a:p>
          <a:p>
            <a:pPr indent="-317500" lvl="2" marL="1371600" rtl="0" algn="l">
              <a:spcBef>
                <a:spcPts val="0"/>
              </a:spcBef>
              <a:spcAft>
                <a:spcPts val="0"/>
              </a:spcAft>
              <a:buSzPts val="1400"/>
              <a:buChar char="■"/>
            </a:pPr>
            <a:r>
              <a:rPr lang="en"/>
              <a:t>Broccoli seeds - 3 tbsp</a:t>
            </a:r>
            <a:endParaRPr/>
          </a:p>
          <a:p>
            <a:pPr indent="-317500" lvl="2" marL="1371600" rtl="0" algn="l">
              <a:spcBef>
                <a:spcPts val="0"/>
              </a:spcBef>
              <a:spcAft>
                <a:spcPts val="0"/>
              </a:spcAft>
              <a:buSzPts val="1400"/>
              <a:buChar char="■"/>
            </a:pPr>
            <a:r>
              <a:rPr lang="en"/>
              <a:t>Cheesecloth sufficient for sprouting in mason jar or bowl</a:t>
            </a:r>
            <a:endParaRPr/>
          </a:p>
          <a:p>
            <a:pPr indent="-323850" lvl="0" marL="457200" rtl="0" algn="l">
              <a:spcBef>
                <a:spcPts val="0"/>
              </a:spcBef>
              <a:spcAft>
                <a:spcPts val="0"/>
              </a:spcAft>
              <a:buSzPts val="1500"/>
              <a:buChar char="●"/>
            </a:pPr>
            <a:r>
              <a:rPr lang="en" sz="1500"/>
              <a:t>For Ordering go to Week 2 in the ETT Classroom Materials</a:t>
            </a:r>
            <a:endParaRPr sz="1500"/>
          </a:p>
          <a:p>
            <a:pPr indent="-323850" lvl="0" marL="457200" rtl="0" algn="l">
              <a:spcBef>
                <a:spcPts val="0"/>
              </a:spcBef>
              <a:spcAft>
                <a:spcPts val="0"/>
              </a:spcAft>
              <a:buSzPts val="1500"/>
              <a:buChar char="●"/>
            </a:pPr>
            <a:r>
              <a:rPr lang="en" sz="1500"/>
              <a:t>You can also pick up these items from Betsy in Waltham for $25 if you help package it</a:t>
            </a:r>
            <a:endParaRPr sz="1500"/>
          </a:p>
          <a:p>
            <a:pPr indent="-323850" lvl="0" marL="457200" rtl="0" algn="l">
              <a:spcBef>
                <a:spcPts val="0"/>
              </a:spcBef>
              <a:spcAft>
                <a:spcPts val="0"/>
              </a:spcAft>
              <a:buSzPts val="1500"/>
              <a:buChar char="●"/>
            </a:pPr>
            <a:r>
              <a:rPr lang="en" sz="1500"/>
              <a:t>To buy fresh wheatgrass and sprouts, go to </a:t>
            </a:r>
            <a:r>
              <a:rPr lang="en" sz="1500" u="sng">
                <a:solidFill>
                  <a:schemeClr val="hlink"/>
                </a:solidFill>
                <a:hlinkClick r:id="rId3"/>
              </a:rPr>
              <a:t>www.lifeforcegrowers.com</a:t>
            </a:r>
            <a:r>
              <a:rPr lang="en" sz="1500"/>
              <a:t> and pick up in Somerville</a:t>
            </a:r>
            <a:endParaRPr sz="1500"/>
          </a:p>
        </p:txBody>
      </p:sp>
      <p:pic>
        <p:nvPicPr>
          <p:cNvPr id="145" name="Google Shape;145;p25"/>
          <p:cNvPicPr preferRelativeResize="0"/>
          <p:nvPr/>
        </p:nvPicPr>
        <p:blipFill>
          <a:blip r:embed="rId4">
            <a:alphaModFix/>
          </a:blip>
          <a:stretch>
            <a:fillRect/>
          </a:stretch>
        </p:blipFill>
        <p:spPr>
          <a:xfrm>
            <a:off x="5812125" y="212050"/>
            <a:ext cx="3121900" cy="26040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Speaker: Joanne Schmalenberger</a:t>
            </a:r>
            <a:endParaRPr/>
          </a:p>
        </p:txBody>
      </p:sp>
      <p:sp>
        <p:nvSpPr>
          <p:cNvPr id="151" name="Google Shape;151;p26"/>
          <p:cNvSpPr txBox="1"/>
          <p:nvPr>
            <p:ph idx="1" type="body"/>
          </p:nvPr>
        </p:nvSpPr>
        <p:spPr>
          <a:xfrm>
            <a:off x="387900" y="1307600"/>
            <a:ext cx="6188400" cy="41091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500"/>
              <a:t>Joanne,</a:t>
            </a:r>
            <a:r>
              <a:rPr lang="en" sz="1500"/>
              <a:t>, wellness educator, fitness trainer and founder of GravOxy, has been born with Lymphangioma. Thanks to her open-minded approach, education about biology, physiological anatomy, and physics, she was able to overcome her disease. Due to this awareness, she was able to create fitness training protocols that concentrate on cellular development in the body and that emphasize natural body movements.</a:t>
            </a:r>
            <a:endParaRPr sz="1500"/>
          </a:p>
          <a:p>
            <a:pPr indent="0" lvl="0" marL="0" rtl="0" algn="l">
              <a:spcBef>
                <a:spcPts val="1200"/>
              </a:spcBef>
              <a:spcAft>
                <a:spcPts val="0"/>
              </a:spcAft>
              <a:buNone/>
            </a:pPr>
            <a:r>
              <a:rPr lang="en" sz="1500"/>
              <a:t>During our session, she will be teaching:</a:t>
            </a:r>
            <a:endParaRPr sz="1500"/>
          </a:p>
          <a:p>
            <a:pPr indent="-323850" lvl="0" marL="457200" rtl="0" algn="l">
              <a:spcBef>
                <a:spcPts val="0"/>
              </a:spcBef>
              <a:spcAft>
                <a:spcPts val="0"/>
              </a:spcAft>
              <a:buSzPts val="1500"/>
              <a:buAutoNum type="arabicPeriod"/>
            </a:pPr>
            <a:r>
              <a:rPr lang="en" sz="1500"/>
              <a:t>warm up with movement, patterns, and stretching in motion</a:t>
            </a:r>
            <a:endParaRPr sz="1500"/>
          </a:p>
          <a:p>
            <a:pPr indent="-323850" lvl="0" marL="457200" rtl="0" algn="l">
              <a:spcBef>
                <a:spcPts val="0"/>
              </a:spcBef>
              <a:spcAft>
                <a:spcPts val="0"/>
              </a:spcAft>
              <a:buSzPts val="1500"/>
              <a:buAutoNum type="arabicPeriod"/>
            </a:pPr>
            <a:r>
              <a:rPr lang="en" sz="1500"/>
              <a:t>strengthening and cardio mix with shakers</a:t>
            </a:r>
            <a:endParaRPr sz="1500"/>
          </a:p>
          <a:p>
            <a:pPr indent="-323850" lvl="0" marL="457200" rtl="0" algn="l">
              <a:spcBef>
                <a:spcPts val="0"/>
              </a:spcBef>
              <a:spcAft>
                <a:spcPts val="0"/>
              </a:spcAft>
              <a:buSzPts val="1500"/>
              <a:buAutoNum type="arabicPeriod"/>
            </a:pPr>
            <a:r>
              <a:rPr lang="en" sz="1500"/>
              <a:t>calm and stretch with the breath</a:t>
            </a:r>
            <a:endParaRPr sz="1500"/>
          </a:p>
          <a:p>
            <a:pPr indent="0" lvl="0" marL="0" rtl="0" algn="l">
              <a:spcBef>
                <a:spcPts val="1200"/>
              </a:spcBef>
              <a:spcAft>
                <a:spcPts val="1200"/>
              </a:spcAft>
              <a:buNone/>
            </a:pPr>
            <a:r>
              <a:rPr lang="en" sz="1500"/>
              <a:t>GravOxy - 17 South Avenue, Natick, MA Work phone: (508) 545-1320 Email: beyondfitboston@aol.com</a:t>
            </a:r>
            <a:endParaRPr sz="1500"/>
          </a:p>
        </p:txBody>
      </p:sp>
      <p:pic>
        <p:nvPicPr>
          <p:cNvPr id="152" name="Google Shape;152;p26"/>
          <p:cNvPicPr preferRelativeResize="0"/>
          <p:nvPr/>
        </p:nvPicPr>
        <p:blipFill>
          <a:blip r:embed="rId3">
            <a:alphaModFix/>
          </a:blip>
          <a:stretch>
            <a:fillRect/>
          </a:stretch>
        </p:blipFill>
        <p:spPr>
          <a:xfrm>
            <a:off x="6695575" y="2108225"/>
            <a:ext cx="2262900" cy="17024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Speaker: Leslie Barnett</a:t>
            </a:r>
            <a:endParaRPr/>
          </a:p>
        </p:txBody>
      </p:sp>
      <p:sp>
        <p:nvSpPr>
          <p:cNvPr id="158" name="Google Shape;158;p27"/>
          <p:cNvSpPr txBox="1"/>
          <p:nvPr>
            <p:ph idx="1" type="body"/>
          </p:nvPr>
        </p:nvSpPr>
        <p:spPr>
          <a:xfrm>
            <a:off x="387900" y="1489825"/>
            <a:ext cx="5294100" cy="30789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
              <a:t>Leslie Barnett is an integrative health coach and specializes in helping people rediscover their inner radiance and empowering them to live more fully with peace and confidence. She considers both the biochemistry and the bioenergetics in the healing process. Leslie also is trained and teaches Biofield Tuning, a unique sound healing method that restores the body to a more natural healing state.</a:t>
            </a:r>
            <a:endParaRPr/>
          </a:p>
          <a:p>
            <a:pPr indent="0" lvl="0" marL="0" rtl="0" algn="l">
              <a:spcBef>
                <a:spcPts val="1200"/>
              </a:spcBef>
              <a:spcAft>
                <a:spcPts val="0"/>
              </a:spcAft>
              <a:buNone/>
            </a:pPr>
            <a:r>
              <a:rPr lang="en"/>
              <a:t>In tonight's presentation, Leslie will be discussing pH as a measure of the vital energy in your body, food combining to promote healing and an interesting take on the energetics of food.</a:t>
            </a:r>
            <a:endParaRPr/>
          </a:p>
          <a:p>
            <a:pPr indent="0" lvl="0" marL="0" rtl="0" algn="l">
              <a:spcBef>
                <a:spcPts val="1200"/>
              </a:spcBef>
              <a:spcAft>
                <a:spcPts val="0"/>
              </a:spcAft>
              <a:buNone/>
            </a:pPr>
            <a:r>
              <a:rPr lang="en" u="sng">
                <a:solidFill>
                  <a:schemeClr val="hlink"/>
                </a:solidFill>
                <a:hlinkClick r:id="rId3"/>
              </a:rPr>
              <a:t>https://www.barnettwellnessconsulting.com</a:t>
            </a:r>
            <a:endParaRPr/>
          </a:p>
          <a:p>
            <a:pPr indent="0" lvl="0" marL="0" rtl="0" algn="l">
              <a:spcBef>
                <a:spcPts val="1200"/>
              </a:spcBef>
              <a:spcAft>
                <a:spcPts val="0"/>
              </a:spcAft>
              <a:buNone/>
            </a:pPr>
            <a:r>
              <a:rPr lang="en" u="sng">
                <a:solidFill>
                  <a:schemeClr val="hlink"/>
                </a:solidFill>
                <a:hlinkClick r:id="rId4"/>
              </a:rPr>
              <a:t>Leslie@BarnettWellnessConsulting.com</a:t>
            </a:r>
            <a:endParaRPr/>
          </a:p>
          <a:p>
            <a:pPr indent="0" lvl="0" marL="0" rtl="0" algn="l">
              <a:spcBef>
                <a:spcPts val="1200"/>
              </a:spcBef>
              <a:spcAft>
                <a:spcPts val="0"/>
              </a:spcAft>
              <a:buNone/>
            </a:pPr>
            <a:r>
              <a:rPr lang="en"/>
              <a:t> (508) 314-0587</a:t>
            </a:r>
            <a:endParaRPr/>
          </a:p>
          <a:p>
            <a:pPr indent="0" lvl="0" marL="0" rtl="0" algn="l">
              <a:spcBef>
                <a:spcPts val="1200"/>
              </a:spcBef>
              <a:spcAft>
                <a:spcPts val="0"/>
              </a:spcAft>
              <a:buNone/>
            </a:pPr>
            <a:r>
              <a:rPr lang="en"/>
              <a:t>Sherborn, MA</a:t>
            </a:r>
            <a:endParaRPr/>
          </a:p>
          <a:p>
            <a:pPr indent="0" lvl="0" marL="0" rtl="0" algn="l">
              <a:spcBef>
                <a:spcPts val="1200"/>
              </a:spcBef>
              <a:spcAft>
                <a:spcPts val="1200"/>
              </a:spcAft>
              <a:buNone/>
            </a:pPr>
            <a:r>
              <a:t/>
            </a:r>
            <a:endParaRPr/>
          </a:p>
        </p:txBody>
      </p:sp>
      <p:pic>
        <p:nvPicPr>
          <p:cNvPr id="159" name="Google Shape;159;p27"/>
          <p:cNvPicPr preferRelativeResize="0"/>
          <p:nvPr/>
        </p:nvPicPr>
        <p:blipFill>
          <a:blip r:embed="rId5">
            <a:alphaModFix/>
          </a:blip>
          <a:stretch>
            <a:fillRect/>
          </a:stretch>
        </p:blipFill>
        <p:spPr>
          <a:xfrm>
            <a:off x="5682000" y="1144125"/>
            <a:ext cx="3130126" cy="36945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Keep Sharp - Sanjay Gupta</a:t>
            </a:r>
            <a:endParaRPr/>
          </a:p>
        </p:txBody>
      </p:sp>
      <p:sp>
        <p:nvSpPr>
          <p:cNvPr id="165" name="Google Shape;165;p28"/>
          <p:cNvSpPr txBox="1"/>
          <p:nvPr>
            <p:ph idx="1" type="body"/>
          </p:nvPr>
        </p:nvSpPr>
        <p:spPr>
          <a:xfrm>
            <a:off x="387900" y="1489825"/>
            <a:ext cx="5840700" cy="30789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“The single most important thing to enhance brain function and resiliency to disease is EXERCISE.”</a:t>
            </a:r>
            <a:endParaRPr/>
          </a:p>
          <a:p>
            <a:pPr indent="0" lvl="0" marL="0" rtl="0" algn="l">
              <a:spcBef>
                <a:spcPts val="1200"/>
              </a:spcBef>
              <a:spcAft>
                <a:spcPts val="0"/>
              </a:spcAft>
              <a:buNone/>
            </a:pPr>
            <a:r>
              <a:rPr lang="en"/>
              <a:t>“Getting up for light activity such as walking for two minutes every hour was associated with a 33 percent lower chance of dying over a three year period.” - 2015 study of Univ. School of Medicine.</a:t>
            </a:r>
            <a:endParaRPr/>
          </a:p>
          <a:p>
            <a:pPr indent="0" lvl="0" marL="0" rtl="0" algn="l">
              <a:spcBef>
                <a:spcPts val="1200"/>
              </a:spcBef>
              <a:spcAft>
                <a:spcPts val="0"/>
              </a:spcAft>
              <a:buNone/>
            </a:pPr>
            <a:r>
              <a:rPr lang="en"/>
              <a:t>Exercise effectively uses circulating blood sugar and reduces inflammation while stimulating the release of growth factors, substances that promote both the proliferation and function of cells</a:t>
            </a:r>
            <a:endParaRPr/>
          </a:p>
          <a:p>
            <a:pPr indent="0" lvl="0" marL="0" rtl="0" algn="l">
              <a:spcBef>
                <a:spcPts val="1200"/>
              </a:spcBef>
              <a:spcAft>
                <a:spcPts val="1200"/>
              </a:spcAft>
              <a:buNone/>
            </a:pPr>
            <a:r>
              <a:t/>
            </a:r>
            <a:endParaRPr/>
          </a:p>
        </p:txBody>
      </p:sp>
      <p:pic>
        <p:nvPicPr>
          <p:cNvPr id="166" name="Google Shape;166;p28"/>
          <p:cNvPicPr preferRelativeResize="0"/>
          <p:nvPr/>
        </p:nvPicPr>
        <p:blipFill>
          <a:blip r:embed="rId3">
            <a:alphaModFix/>
          </a:blip>
          <a:stretch>
            <a:fillRect/>
          </a:stretch>
        </p:blipFill>
        <p:spPr>
          <a:xfrm>
            <a:off x="6228600" y="874150"/>
            <a:ext cx="2441058" cy="3694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Breakout Room Discussion</a:t>
            </a:r>
            <a:endParaRPr/>
          </a:p>
        </p:txBody>
      </p:sp>
      <p:sp>
        <p:nvSpPr>
          <p:cNvPr id="172" name="Google Shape;172;p2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600"/>
              <a:t>#1 What are your successes and challenges in </a:t>
            </a:r>
            <a:r>
              <a:rPr lang="en" sz="2600"/>
              <a:t>achieving</a:t>
            </a:r>
            <a:r>
              <a:rPr lang="en" sz="2600"/>
              <a:t> your habit?</a:t>
            </a:r>
            <a:endParaRPr sz="2600"/>
          </a:p>
          <a:p>
            <a:pPr indent="0" lvl="0" marL="0" rtl="0" algn="ctr">
              <a:spcBef>
                <a:spcPts val="1200"/>
              </a:spcBef>
              <a:spcAft>
                <a:spcPts val="0"/>
              </a:spcAft>
              <a:buNone/>
            </a:pPr>
            <a:r>
              <a:t/>
            </a:r>
            <a:endParaRPr sz="2600"/>
          </a:p>
          <a:p>
            <a:pPr indent="0" lvl="0" marL="0" rtl="0" algn="ctr">
              <a:spcBef>
                <a:spcPts val="1200"/>
              </a:spcBef>
              <a:spcAft>
                <a:spcPts val="1200"/>
              </a:spcAft>
              <a:buNone/>
            </a:pPr>
            <a:r>
              <a:rPr lang="en" sz="2600"/>
              <a:t>#2 What have you learned from Leslie’s and Joanne’s presentations that you are interested in applying to your own lives?</a:t>
            </a:r>
            <a:endParaRPr sz="26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Main Room </a:t>
            </a:r>
            <a:r>
              <a:rPr lang="en"/>
              <a:t>Debriefing</a:t>
            </a:r>
            <a:endParaRPr/>
          </a:p>
        </p:txBody>
      </p:sp>
      <p:sp>
        <p:nvSpPr>
          <p:cNvPr id="178" name="Google Shape;178;p30"/>
          <p:cNvSpPr txBox="1"/>
          <p:nvPr>
            <p:ph idx="1" type="body"/>
          </p:nvPr>
        </p:nvSpPr>
        <p:spPr>
          <a:xfrm>
            <a:off x="387900" y="2064599"/>
            <a:ext cx="8368200" cy="3078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3000"/>
              <a:t>Share a </a:t>
            </a:r>
            <a:r>
              <a:rPr lang="en" sz="3000"/>
              <a:t>summary</a:t>
            </a:r>
            <a:r>
              <a:rPr lang="en" sz="3000"/>
              <a:t> of what you discussed in the breakout rooms with the whole class. </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Feedback from You</a:t>
            </a:r>
            <a:endParaRPr/>
          </a:p>
        </p:txBody>
      </p:sp>
      <p:sp>
        <p:nvSpPr>
          <p:cNvPr id="184" name="Google Shape;184;p31"/>
          <p:cNvSpPr txBox="1"/>
          <p:nvPr>
            <p:ph idx="1" type="body"/>
          </p:nvPr>
        </p:nvSpPr>
        <p:spPr>
          <a:xfrm>
            <a:off x="387900" y="1489825"/>
            <a:ext cx="8368200" cy="3363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t>Eat to Thrive is focused on learning and improving and thus, feedback is extremely important. Please share your golden nugget or your takeaway from Clint’s, Leslie’s, and Joanne’s presentation. Here are some questions to stimulate your feedback:</a:t>
            </a:r>
            <a:endParaRPr/>
          </a:p>
          <a:p>
            <a:pPr indent="-342900" lvl="0" marL="457200" rtl="0" algn="l">
              <a:spcBef>
                <a:spcPts val="1200"/>
              </a:spcBef>
              <a:spcAft>
                <a:spcPts val="0"/>
              </a:spcAft>
              <a:buSzPts val="1800"/>
              <a:buAutoNum type="arabicPeriod"/>
            </a:pPr>
            <a:r>
              <a:rPr lang="en"/>
              <a:t>What did you like about the presentation?</a:t>
            </a:r>
            <a:endParaRPr/>
          </a:p>
          <a:p>
            <a:pPr indent="-342900" lvl="0" marL="457200" rtl="0" algn="l">
              <a:spcBef>
                <a:spcPts val="0"/>
              </a:spcBef>
              <a:spcAft>
                <a:spcPts val="0"/>
              </a:spcAft>
              <a:buSzPts val="1800"/>
              <a:buAutoNum type="arabicPeriod"/>
            </a:pPr>
            <a:r>
              <a:rPr lang="en"/>
              <a:t>Did you find the information useful and if so, how? Did you have any “Aha’s”?</a:t>
            </a:r>
            <a:endParaRPr/>
          </a:p>
          <a:p>
            <a:pPr indent="-342900" lvl="0" marL="457200" rtl="0" algn="l">
              <a:spcBef>
                <a:spcPts val="0"/>
              </a:spcBef>
              <a:spcAft>
                <a:spcPts val="0"/>
              </a:spcAft>
              <a:buSzPts val="1800"/>
              <a:buAutoNum type="arabicPeriod"/>
            </a:pPr>
            <a:r>
              <a:rPr lang="en"/>
              <a:t>Did this presentation inspire you to incorporate more fresh, live foods into your diet?</a:t>
            </a:r>
            <a:endParaRPr/>
          </a:p>
          <a:p>
            <a:pPr indent="-342900" lvl="0" marL="457200" rtl="0" algn="l">
              <a:spcBef>
                <a:spcPts val="0"/>
              </a:spcBef>
              <a:spcAft>
                <a:spcPts val="0"/>
              </a:spcAft>
              <a:buSzPts val="1800"/>
              <a:buAutoNum type="arabicPeriod"/>
            </a:pPr>
            <a:r>
              <a:rPr lang="en"/>
              <a:t>What could be improved?</a:t>
            </a:r>
            <a:endParaRPr/>
          </a:p>
          <a:p>
            <a:pPr indent="-342900" lvl="0" marL="457200" rtl="0" algn="l">
              <a:spcBef>
                <a:spcPts val="0"/>
              </a:spcBef>
              <a:spcAft>
                <a:spcPts val="0"/>
              </a:spcAft>
              <a:buSzPts val="1800"/>
              <a:buAutoNum type="arabicPeriod"/>
            </a:pPr>
            <a:r>
              <a:rPr lang="en"/>
              <a:t>Other comments or suggestions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Guided Meditation led by Cindy MacCulloch</a:t>
            </a:r>
            <a:endParaRPr/>
          </a:p>
        </p:txBody>
      </p:sp>
      <p:sp>
        <p:nvSpPr>
          <p:cNvPr id="70" name="Google Shape;70;p1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000000"/>
                </a:solidFill>
                <a:highlight>
                  <a:schemeClr val="dk1"/>
                </a:highlight>
              </a:rPr>
              <a:t>The </a:t>
            </a:r>
            <a:r>
              <a:rPr b="1" lang="en">
                <a:solidFill>
                  <a:srgbClr val="000000"/>
                </a:solidFill>
                <a:highlight>
                  <a:schemeClr val="dk1"/>
                </a:highlight>
              </a:rPr>
              <a:t>purpose</a:t>
            </a:r>
            <a:r>
              <a:rPr lang="en">
                <a:solidFill>
                  <a:srgbClr val="000000"/>
                </a:solidFill>
                <a:highlight>
                  <a:schemeClr val="dk1"/>
                </a:highlight>
              </a:rPr>
              <a:t> of </a:t>
            </a:r>
            <a:r>
              <a:rPr lang="en">
                <a:solidFill>
                  <a:srgbClr val="000000"/>
                </a:solidFill>
                <a:highlight>
                  <a:schemeClr val="dk1"/>
                </a:highlight>
                <a:latin typeface="Roboto Slab"/>
                <a:ea typeface="Roboto Slab"/>
                <a:cs typeface="Roboto Slab"/>
                <a:sym typeface="Roboto Slab"/>
              </a:rPr>
              <a:t>Guided Meditation</a:t>
            </a:r>
            <a:r>
              <a:rPr lang="en">
                <a:solidFill>
                  <a:srgbClr val="000000"/>
                </a:solidFill>
                <a:highlight>
                  <a:schemeClr val="dk1"/>
                </a:highlight>
              </a:rPr>
              <a:t> is to </a:t>
            </a:r>
            <a:r>
              <a:rPr lang="en">
                <a:solidFill>
                  <a:srgbClr val="000000"/>
                </a:solidFill>
                <a:highlight>
                  <a:schemeClr val="dk1"/>
                </a:highlight>
              </a:rPr>
              <a:t>achieve</a:t>
            </a:r>
            <a:r>
              <a:rPr lang="en">
                <a:solidFill>
                  <a:srgbClr val="000000"/>
                </a:solidFill>
                <a:highlight>
                  <a:schemeClr val="dk1"/>
                </a:highlight>
              </a:rPr>
              <a:t> mental, emotional, and physical healing and stress </a:t>
            </a:r>
            <a:r>
              <a:rPr lang="en">
                <a:solidFill>
                  <a:srgbClr val="000000"/>
                </a:solidFill>
                <a:highlight>
                  <a:schemeClr val="dk1"/>
                </a:highlight>
              </a:rPr>
              <a:t>relief</a:t>
            </a:r>
            <a:r>
              <a:rPr lang="en">
                <a:solidFill>
                  <a:srgbClr val="000000"/>
                </a:solidFill>
                <a:highlight>
                  <a:schemeClr val="dk1"/>
                </a:highlight>
              </a:rPr>
              <a:t> to transition from the outside world to class. It’s guided to help keep people’s minds from the tendency to wander. </a:t>
            </a:r>
            <a:endParaRPr>
              <a:solidFill>
                <a:srgbClr val="000000"/>
              </a:solidFill>
              <a:highlight>
                <a:schemeClr val="dk1"/>
              </a:high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2"/>
          <p:cNvSpPr txBox="1"/>
          <p:nvPr>
            <p:ph idx="1" type="body"/>
          </p:nvPr>
        </p:nvSpPr>
        <p:spPr>
          <a:xfrm>
            <a:off x="387900" y="1771450"/>
            <a:ext cx="8368200" cy="20385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None/>
            </a:pPr>
            <a:r>
              <a:rPr lang="en" sz="2600"/>
              <a:t> “If you do what you’ve always done, you get what you’ve always got.”</a:t>
            </a:r>
            <a:endParaRPr sz="2600"/>
          </a:p>
          <a:p>
            <a:pPr indent="0" lvl="0" marL="0" rtl="0" algn="ctr">
              <a:spcBef>
                <a:spcPts val="1200"/>
              </a:spcBef>
              <a:spcAft>
                <a:spcPts val="0"/>
              </a:spcAft>
              <a:buNone/>
            </a:pPr>
            <a:r>
              <a:rPr lang="en" sz="2600"/>
              <a:t>- Mark Twain</a:t>
            </a:r>
            <a:endParaRPr sz="2600"/>
          </a:p>
          <a:p>
            <a:pPr indent="0" lvl="0" marL="0" rtl="0" algn="l">
              <a:spcBef>
                <a:spcPts val="120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Cindy MacCulloch</a:t>
            </a:r>
            <a:endParaRPr/>
          </a:p>
        </p:txBody>
      </p:sp>
      <p:sp>
        <p:nvSpPr>
          <p:cNvPr id="76" name="Google Shape;76;p15"/>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n" sz="1900">
                <a:latin typeface="Roboto Slab"/>
                <a:ea typeface="Roboto Slab"/>
                <a:cs typeface="Roboto Slab"/>
                <a:sym typeface="Roboto Slab"/>
              </a:rPr>
              <a:t>I developed an interest in beginning a lifestyle with a healthy diet almost 20 years ago when I started to have some chronic health problems.  I was fortunate to learn that food is really the best medicine for becoming healthy and happy inside and out.</a:t>
            </a:r>
            <a:endParaRPr sz="1900">
              <a:latin typeface="Roboto Slab"/>
              <a:ea typeface="Roboto Slab"/>
              <a:cs typeface="Roboto Slab"/>
              <a:sym typeface="Roboto Slab"/>
            </a:endParaRPr>
          </a:p>
          <a:p>
            <a:pPr indent="0" lvl="0" marL="0" rtl="0" algn="l">
              <a:spcBef>
                <a:spcPts val="0"/>
              </a:spcBef>
              <a:spcAft>
                <a:spcPts val="0"/>
              </a:spcAft>
              <a:buNone/>
            </a:pPr>
            <a:r>
              <a:t/>
            </a:r>
            <a:endParaRPr sz="1900">
              <a:latin typeface="Roboto Slab"/>
              <a:ea typeface="Roboto Slab"/>
              <a:cs typeface="Roboto Slab"/>
              <a:sym typeface="Roboto Slab"/>
            </a:endParaRPr>
          </a:p>
          <a:p>
            <a:pPr indent="0" lvl="0" marL="0" rtl="0" algn="l">
              <a:spcBef>
                <a:spcPts val="0"/>
              </a:spcBef>
              <a:spcAft>
                <a:spcPts val="0"/>
              </a:spcAft>
              <a:buNone/>
            </a:pPr>
            <a:r>
              <a:rPr lang="en" sz="1900">
                <a:latin typeface="Roboto Slab"/>
                <a:ea typeface="Roboto Slab"/>
                <a:cs typeface="Roboto Slab"/>
                <a:sym typeface="Roboto Slab"/>
              </a:rPr>
              <a:t>I am not completely vegetarian but I strive to continuously add more raw vegetables, wheat grass juice and sprouts to my diet as much as possible.  I believe this is truly the best way to live and as Betsy's title suggests, "Eat To Thrive!"</a:t>
            </a:r>
            <a:endParaRPr sz="1900">
              <a:latin typeface="Roboto Slab"/>
              <a:ea typeface="Roboto Slab"/>
              <a:cs typeface="Roboto Slab"/>
              <a:sym typeface="Roboto Slab"/>
            </a:endParaRPr>
          </a:p>
          <a:p>
            <a:pPr indent="0" lvl="0" marL="0" rtl="0" algn="l">
              <a:spcBef>
                <a:spcPts val="0"/>
              </a:spcBef>
              <a:spcAft>
                <a:spcPts val="0"/>
              </a:spcAft>
              <a:buNone/>
            </a:pPr>
            <a:r>
              <a:t/>
            </a:r>
            <a:endParaRPr sz="1900">
              <a:latin typeface="Roboto Slab"/>
              <a:ea typeface="Roboto Slab"/>
              <a:cs typeface="Roboto Slab"/>
              <a:sym typeface="Roboto Slab"/>
            </a:endParaRPr>
          </a:p>
          <a:p>
            <a:pPr indent="0" lvl="0" marL="0" rtl="0" algn="l">
              <a:spcBef>
                <a:spcPts val="0"/>
              </a:spcBef>
              <a:spcAft>
                <a:spcPts val="0"/>
              </a:spcAft>
              <a:buNone/>
            </a:pPr>
            <a:r>
              <a:rPr lang="en" sz="1900">
                <a:latin typeface="Roboto Slab"/>
                <a:ea typeface="Roboto Slab"/>
                <a:cs typeface="Roboto Slab"/>
                <a:sym typeface="Roboto Slab"/>
              </a:rPr>
              <a:t>I am on my way to gaining increased energy and vitality to help me to live a full, happy and healthy life which includes reaching my many exciting goals in both my personal and professional life.  I took Betsy's program last summer.  This is my second class with Betsy which I know helps to keep me back on track.  </a:t>
            </a:r>
            <a:endParaRPr sz="1900">
              <a:latin typeface="Roboto Slab"/>
              <a:ea typeface="Roboto Slab"/>
              <a:cs typeface="Roboto Slab"/>
              <a:sym typeface="Roboto Slab"/>
            </a:endParaRPr>
          </a:p>
          <a:p>
            <a:pPr indent="0" lvl="0" marL="0" rtl="0" algn="l">
              <a:spcBef>
                <a:spcPts val="0"/>
              </a:spcBef>
              <a:spcAft>
                <a:spcPts val="1200"/>
              </a:spcAft>
              <a:buNone/>
            </a:pPr>
            <a:r>
              <a:t/>
            </a:r>
            <a:endParaRPr/>
          </a:p>
        </p:txBody>
      </p:sp>
      <p:pic>
        <p:nvPicPr>
          <p:cNvPr id="77" name="Google Shape;77;p15"/>
          <p:cNvPicPr preferRelativeResize="0"/>
          <p:nvPr/>
        </p:nvPicPr>
        <p:blipFill>
          <a:blip r:embed="rId3">
            <a:alphaModFix/>
          </a:blip>
          <a:stretch>
            <a:fillRect/>
          </a:stretch>
        </p:blipFill>
        <p:spPr>
          <a:xfrm>
            <a:off x="6185150" y="155600"/>
            <a:ext cx="1733225" cy="1733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Food Presentation by Clint Norton</a:t>
            </a:r>
            <a:endParaRPr/>
          </a:p>
        </p:txBody>
      </p:sp>
      <p:sp>
        <p:nvSpPr>
          <p:cNvPr id="83" name="Google Shape;83;p16"/>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20000"/>
          </a:bodyPr>
          <a:lstStyle/>
          <a:p>
            <a:pPr indent="0" lvl="0" marL="0" rtl="0" algn="l">
              <a:lnSpc>
                <a:spcPct val="95000"/>
              </a:lnSpc>
              <a:spcBef>
                <a:spcPts val="0"/>
              </a:spcBef>
              <a:spcAft>
                <a:spcPts val="0"/>
              </a:spcAft>
              <a:buClr>
                <a:srgbClr val="000000"/>
              </a:buClr>
              <a:buSzPct val="50294"/>
              <a:buFont typeface="Arial"/>
              <a:buNone/>
            </a:pPr>
            <a:r>
              <a:rPr lang="en" sz="1695"/>
              <a:t>I’ve had a total of 11 cardiac events in</a:t>
            </a:r>
            <a:endParaRPr sz="1695"/>
          </a:p>
          <a:p>
            <a:pPr indent="0" lvl="0" marL="0" rtl="0" algn="l">
              <a:lnSpc>
                <a:spcPct val="95000"/>
              </a:lnSpc>
              <a:spcBef>
                <a:spcPts val="1200"/>
              </a:spcBef>
              <a:spcAft>
                <a:spcPts val="0"/>
              </a:spcAft>
              <a:buClr>
                <a:srgbClr val="000000"/>
              </a:buClr>
              <a:buSzPct val="50294"/>
              <a:buFont typeface="Arial"/>
              <a:buNone/>
            </a:pPr>
            <a:r>
              <a:rPr lang="en" sz="1695"/>
              <a:t>my life. I literally was on the cusp of</a:t>
            </a:r>
            <a:endParaRPr sz="1695"/>
          </a:p>
          <a:p>
            <a:pPr indent="0" lvl="0" marL="0" rtl="0" algn="l">
              <a:lnSpc>
                <a:spcPct val="95000"/>
              </a:lnSpc>
              <a:spcBef>
                <a:spcPts val="1200"/>
              </a:spcBef>
              <a:spcAft>
                <a:spcPts val="0"/>
              </a:spcAft>
              <a:buClr>
                <a:srgbClr val="000000"/>
              </a:buClr>
              <a:buSzPct val="50294"/>
              <a:buFont typeface="Arial"/>
              <a:buNone/>
            </a:pPr>
            <a:r>
              <a:rPr lang="en" sz="1695"/>
              <a:t>death. I changed to a plant-based diet</a:t>
            </a:r>
            <a:endParaRPr sz="1695"/>
          </a:p>
          <a:p>
            <a:pPr indent="0" lvl="0" marL="0" rtl="0" algn="l">
              <a:lnSpc>
                <a:spcPct val="95000"/>
              </a:lnSpc>
              <a:spcBef>
                <a:spcPts val="1200"/>
              </a:spcBef>
              <a:spcAft>
                <a:spcPts val="0"/>
              </a:spcAft>
              <a:buClr>
                <a:srgbClr val="000000"/>
              </a:buClr>
              <a:buSzPct val="50294"/>
              <a:buFont typeface="Arial"/>
              <a:buNone/>
            </a:pPr>
            <a:r>
              <a:rPr lang="en" sz="1695"/>
              <a:t>through the Eat to Thrive method and</a:t>
            </a:r>
            <a:endParaRPr sz="1695"/>
          </a:p>
          <a:p>
            <a:pPr indent="0" lvl="0" marL="0" rtl="0" algn="l">
              <a:lnSpc>
                <a:spcPct val="95000"/>
              </a:lnSpc>
              <a:spcBef>
                <a:spcPts val="1200"/>
              </a:spcBef>
              <a:spcAft>
                <a:spcPts val="0"/>
              </a:spcAft>
              <a:buClr>
                <a:srgbClr val="000000"/>
              </a:buClr>
              <a:buSzPct val="50294"/>
              <a:buFont typeface="Arial"/>
              <a:buNone/>
            </a:pPr>
            <a:r>
              <a:rPr lang="en" sz="1695"/>
              <a:t>I’ve seen astounding results. I haven’t</a:t>
            </a:r>
            <a:endParaRPr sz="1695"/>
          </a:p>
          <a:p>
            <a:pPr indent="0" lvl="0" marL="0" rtl="0" algn="l">
              <a:lnSpc>
                <a:spcPct val="95000"/>
              </a:lnSpc>
              <a:spcBef>
                <a:spcPts val="1200"/>
              </a:spcBef>
              <a:spcAft>
                <a:spcPts val="0"/>
              </a:spcAft>
              <a:buClr>
                <a:srgbClr val="000000"/>
              </a:buClr>
              <a:buSzPct val="50294"/>
              <a:buFont typeface="Arial"/>
              <a:buNone/>
            </a:pPr>
            <a:r>
              <a:rPr lang="en" sz="1695"/>
              <a:t>had a heart attack in 5 years and I’m</a:t>
            </a:r>
            <a:endParaRPr sz="1695"/>
          </a:p>
          <a:p>
            <a:pPr indent="0" lvl="0" marL="0" rtl="0" algn="l">
              <a:lnSpc>
                <a:spcPct val="95000"/>
              </a:lnSpc>
              <a:spcBef>
                <a:spcPts val="1200"/>
              </a:spcBef>
              <a:spcAft>
                <a:spcPts val="0"/>
              </a:spcAft>
              <a:buClr>
                <a:srgbClr val="000000"/>
              </a:buClr>
              <a:buSzPct val="50294"/>
              <a:buFont typeface="Arial"/>
              <a:buNone/>
            </a:pPr>
            <a:r>
              <a:rPr lang="en" sz="1695"/>
              <a:t>trying to make sure more people can</a:t>
            </a:r>
            <a:endParaRPr sz="1695"/>
          </a:p>
          <a:p>
            <a:pPr indent="0" lvl="0" marL="0" rtl="0" algn="l">
              <a:lnSpc>
                <a:spcPct val="95000"/>
              </a:lnSpc>
              <a:spcBef>
                <a:spcPts val="1200"/>
              </a:spcBef>
              <a:spcAft>
                <a:spcPts val="0"/>
              </a:spcAft>
              <a:buClr>
                <a:srgbClr val="000000"/>
              </a:buClr>
              <a:buSzPct val="50294"/>
              <a:buFont typeface="Arial"/>
              <a:buNone/>
            </a:pPr>
            <a:r>
              <a:rPr lang="en" sz="1695"/>
              <a:t>live as healthily as I am and I want</a:t>
            </a:r>
            <a:endParaRPr sz="1695"/>
          </a:p>
          <a:p>
            <a:pPr indent="0" lvl="0" marL="0" rtl="0" algn="l">
              <a:lnSpc>
                <a:spcPct val="95000"/>
              </a:lnSpc>
              <a:spcBef>
                <a:spcPts val="1200"/>
              </a:spcBef>
              <a:spcAft>
                <a:spcPts val="0"/>
              </a:spcAft>
              <a:buClr>
                <a:srgbClr val="000000"/>
              </a:buClr>
              <a:buSzPct val="50294"/>
              <a:buFont typeface="Arial"/>
              <a:buNone/>
            </a:pPr>
            <a:r>
              <a:rPr lang="en" sz="1695"/>
              <a:t>them to play golf with me four times a</a:t>
            </a:r>
            <a:endParaRPr sz="1695"/>
          </a:p>
          <a:p>
            <a:pPr indent="0" lvl="0" marL="0" rtl="0" algn="l">
              <a:lnSpc>
                <a:spcPct val="95000"/>
              </a:lnSpc>
              <a:spcBef>
                <a:spcPts val="1200"/>
              </a:spcBef>
              <a:spcAft>
                <a:spcPts val="1200"/>
              </a:spcAft>
              <a:buClr>
                <a:srgbClr val="000000"/>
              </a:buClr>
              <a:buSzPct val="50294"/>
              <a:buFont typeface="Arial"/>
              <a:buNone/>
            </a:pPr>
            <a:r>
              <a:rPr lang="en" sz="1695"/>
              <a:t>week.</a:t>
            </a:r>
            <a:endParaRPr/>
          </a:p>
        </p:txBody>
      </p:sp>
      <p:pic>
        <p:nvPicPr>
          <p:cNvPr id="84" name="Google Shape;84;p16"/>
          <p:cNvPicPr preferRelativeResize="0"/>
          <p:nvPr/>
        </p:nvPicPr>
        <p:blipFill>
          <a:blip r:embed="rId3">
            <a:alphaModFix/>
          </a:blip>
          <a:stretch>
            <a:fillRect/>
          </a:stretch>
        </p:blipFill>
        <p:spPr>
          <a:xfrm>
            <a:off x="4572000" y="1181988"/>
            <a:ext cx="3669183" cy="36945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One of Clint’s Daily Meal Plans</a:t>
            </a:r>
            <a:endParaRPr/>
          </a:p>
        </p:txBody>
      </p:sp>
      <p:sp>
        <p:nvSpPr>
          <p:cNvPr id="90" name="Google Shape;90;p17"/>
          <p:cNvSpPr txBox="1"/>
          <p:nvPr>
            <p:ph idx="1" type="body"/>
          </p:nvPr>
        </p:nvSpPr>
        <p:spPr>
          <a:xfrm>
            <a:off x="387900" y="1489824"/>
            <a:ext cx="8368200" cy="30789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sz="2100"/>
              <a:t>Menu:</a:t>
            </a:r>
            <a:endParaRPr sz="2100"/>
          </a:p>
          <a:p>
            <a:pPr indent="0" lvl="0" marL="0" rtl="0" algn="l">
              <a:spcBef>
                <a:spcPts val="1200"/>
              </a:spcBef>
              <a:spcAft>
                <a:spcPts val="0"/>
              </a:spcAft>
              <a:buNone/>
            </a:pPr>
            <a:r>
              <a:rPr lang="en" sz="2100"/>
              <a:t>Breakfast</a:t>
            </a:r>
            <a:endParaRPr sz="2100"/>
          </a:p>
          <a:p>
            <a:pPr indent="-361950" lvl="0" marL="457200" rtl="0" algn="l">
              <a:spcBef>
                <a:spcPts val="1200"/>
              </a:spcBef>
              <a:spcAft>
                <a:spcPts val="0"/>
              </a:spcAft>
              <a:buSzPts val="2100"/>
              <a:buChar char="-"/>
            </a:pPr>
            <a:r>
              <a:rPr lang="en" sz="2100"/>
              <a:t>Clint’s Morning Drink</a:t>
            </a:r>
            <a:endParaRPr sz="2100"/>
          </a:p>
          <a:p>
            <a:pPr indent="-361950" lvl="0" marL="457200" rtl="0" algn="l">
              <a:spcBef>
                <a:spcPts val="0"/>
              </a:spcBef>
              <a:spcAft>
                <a:spcPts val="0"/>
              </a:spcAft>
              <a:buSzPts val="2100"/>
              <a:buChar char="-"/>
            </a:pPr>
            <a:r>
              <a:rPr lang="en" sz="2100"/>
              <a:t>Hemp Milk</a:t>
            </a:r>
            <a:endParaRPr sz="2100"/>
          </a:p>
          <a:p>
            <a:pPr indent="-361950" lvl="0" marL="457200" rtl="0" algn="l">
              <a:spcBef>
                <a:spcPts val="0"/>
              </a:spcBef>
              <a:spcAft>
                <a:spcPts val="0"/>
              </a:spcAft>
              <a:buSzPts val="2100"/>
              <a:buChar char="-"/>
            </a:pPr>
            <a:r>
              <a:rPr lang="en" sz="2100"/>
              <a:t>Quinoa Pudding</a:t>
            </a:r>
            <a:endParaRPr sz="2100"/>
          </a:p>
          <a:p>
            <a:pPr indent="0" lvl="0" marL="0" rtl="0" algn="l">
              <a:spcBef>
                <a:spcPts val="1200"/>
              </a:spcBef>
              <a:spcAft>
                <a:spcPts val="0"/>
              </a:spcAft>
              <a:buNone/>
            </a:pPr>
            <a:r>
              <a:rPr lang="en" sz="2100"/>
              <a:t>Lunch - Clint’s Lunch Salad</a:t>
            </a:r>
            <a:endParaRPr sz="2100"/>
          </a:p>
          <a:p>
            <a:pPr indent="0" lvl="0" marL="0" rtl="0" algn="l">
              <a:spcBef>
                <a:spcPts val="1200"/>
              </a:spcBef>
              <a:spcAft>
                <a:spcPts val="1200"/>
              </a:spcAft>
              <a:buNone/>
            </a:pPr>
            <a:r>
              <a:rPr lang="en" sz="2100"/>
              <a:t>Supper - </a:t>
            </a:r>
            <a:r>
              <a:rPr lang="en" sz="2100"/>
              <a:t>Green Goddess</a:t>
            </a:r>
            <a:endParaRPr sz="2100"/>
          </a:p>
        </p:txBody>
      </p:sp>
      <p:pic>
        <p:nvPicPr>
          <p:cNvPr id="91" name="Google Shape;91;p17"/>
          <p:cNvPicPr preferRelativeResize="0"/>
          <p:nvPr/>
        </p:nvPicPr>
        <p:blipFill>
          <a:blip r:embed="rId3">
            <a:alphaModFix/>
          </a:blip>
          <a:stretch>
            <a:fillRect/>
          </a:stretch>
        </p:blipFill>
        <p:spPr>
          <a:xfrm>
            <a:off x="5990584" y="1144125"/>
            <a:ext cx="2765517" cy="3733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Clint’s Morning Drink</a:t>
            </a:r>
            <a:endParaRPr/>
          </a:p>
        </p:txBody>
      </p:sp>
      <p:sp>
        <p:nvSpPr>
          <p:cNvPr id="97" name="Google Shape;97;p18"/>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Clr>
                <a:srgbClr val="000000"/>
              </a:buClr>
              <a:buSzPts val="277"/>
              <a:buFont typeface="Arial"/>
              <a:buNone/>
            </a:pPr>
            <a:r>
              <a:rPr b="1" lang="en" sz="1585"/>
              <a:t>Ingredients:</a:t>
            </a:r>
            <a:endParaRPr b="1" sz="1585"/>
          </a:p>
          <a:p>
            <a:pPr indent="-306601" lvl="0" marL="457200" rtl="0" algn="l">
              <a:spcBef>
                <a:spcPts val="1200"/>
              </a:spcBef>
              <a:spcAft>
                <a:spcPts val="0"/>
              </a:spcAft>
              <a:buSzPct val="100000"/>
              <a:buChar char="-"/>
            </a:pPr>
            <a:r>
              <a:rPr b="1" lang="en" sz="1585"/>
              <a:t>2 oz wheatgrass juice</a:t>
            </a:r>
            <a:endParaRPr b="1" sz="1585"/>
          </a:p>
          <a:p>
            <a:pPr indent="-306601" lvl="0" marL="457200" rtl="0" algn="l">
              <a:spcBef>
                <a:spcPts val="0"/>
              </a:spcBef>
              <a:spcAft>
                <a:spcPts val="0"/>
              </a:spcAft>
              <a:buSzPct val="100000"/>
              <a:buChar char="-"/>
            </a:pPr>
            <a:r>
              <a:rPr b="1" lang="en" sz="1585"/>
              <a:t>3⁄4 regular sized beets for blood pressure</a:t>
            </a:r>
            <a:endParaRPr b="1" sz="1585"/>
          </a:p>
          <a:p>
            <a:pPr indent="-306601" lvl="0" marL="457200" rtl="0" algn="l">
              <a:spcBef>
                <a:spcPts val="0"/>
              </a:spcBef>
              <a:spcAft>
                <a:spcPts val="0"/>
              </a:spcAft>
              <a:buSzPct val="100000"/>
              <a:buChar char="-"/>
            </a:pPr>
            <a:r>
              <a:rPr b="1" lang="en" sz="1585"/>
              <a:t>3 stalks of celery</a:t>
            </a:r>
            <a:endParaRPr b="1" sz="1585"/>
          </a:p>
          <a:p>
            <a:pPr indent="-306601" lvl="0" marL="457200" rtl="0" algn="l">
              <a:spcBef>
                <a:spcPts val="0"/>
              </a:spcBef>
              <a:spcAft>
                <a:spcPts val="0"/>
              </a:spcAft>
              <a:buSzPct val="100000"/>
              <a:buChar char="-"/>
            </a:pPr>
            <a:r>
              <a:rPr b="1" lang="en" sz="1585"/>
              <a:t>1⁄2 English cucumber</a:t>
            </a:r>
            <a:endParaRPr b="1" sz="1585"/>
          </a:p>
          <a:p>
            <a:pPr indent="-306601" lvl="0" marL="457200" rtl="0" algn="l">
              <a:spcBef>
                <a:spcPts val="0"/>
              </a:spcBef>
              <a:spcAft>
                <a:spcPts val="0"/>
              </a:spcAft>
              <a:buSzPct val="100000"/>
              <a:buChar char="-"/>
            </a:pPr>
            <a:r>
              <a:rPr b="1" lang="en" sz="1585"/>
              <a:t>1 apple</a:t>
            </a:r>
            <a:endParaRPr b="1" sz="1585"/>
          </a:p>
          <a:p>
            <a:pPr indent="-306601" lvl="0" marL="457200" rtl="0" algn="l">
              <a:spcBef>
                <a:spcPts val="0"/>
              </a:spcBef>
              <a:spcAft>
                <a:spcPts val="0"/>
              </a:spcAft>
              <a:buSzPct val="100000"/>
              <a:buChar char="-"/>
            </a:pPr>
            <a:r>
              <a:rPr b="1" lang="en" sz="1585"/>
              <a:t>3 medium carrots</a:t>
            </a:r>
            <a:endParaRPr b="1" sz="1585"/>
          </a:p>
          <a:p>
            <a:pPr indent="-306601" lvl="0" marL="457200" rtl="0" algn="l">
              <a:spcBef>
                <a:spcPts val="0"/>
              </a:spcBef>
              <a:spcAft>
                <a:spcPts val="0"/>
              </a:spcAft>
              <a:buSzPct val="100000"/>
              <a:buChar char="-"/>
            </a:pPr>
            <a:r>
              <a:rPr b="1" lang="en" sz="1585"/>
              <a:t>3 handfuls of sunflower sprouts</a:t>
            </a:r>
            <a:endParaRPr b="1" sz="1585"/>
          </a:p>
          <a:p>
            <a:pPr indent="-306601" lvl="0" marL="457200" rtl="0" algn="l">
              <a:spcBef>
                <a:spcPts val="0"/>
              </a:spcBef>
              <a:spcAft>
                <a:spcPts val="0"/>
              </a:spcAft>
              <a:buSzPct val="100000"/>
              <a:buChar char="-"/>
            </a:pPr>
            <a:r>
              <a:rPr b="1" lang="en" sz="1585"/>
              <a:t>1 handful of dandelion greens</a:t>
            </a:r>
            <a:endParaRPr b="1" sz="1585"/>
          </a:p>
          <a:p>
            <a:pPr indent="0" lvl="0" marL="0" rtl="0" algn="l">
              <a:spcBef>
                <a:spcPts val="1200"/>
              </a:spcBef>
              <a:spcAft>
                <a:spcPts val="0"/>
              </a:spcAft>
              <a:buClr>
                <a:srgbClr val="000000"/>
              </a:buClr>
              <a:buSzPts val="277"/>
              <a:buFont typeface="Arial"/>
              <a:buNone/>
            </a:pPr>
            <a:r>
              <a:rPr b="1" lang="en" sz="1585"/>
              <a:t>Instructions:</a:t>
            </a:r>
            <a:endParaRPr b="1" sz="1585"/>
          </a:p>
          <a:p>
            <a:pPr indent="-306601" lvl="0" marL="457200" rtl="0" algn="l">
              <a:spcBef>
                <a:spcPts val="1200"/>
              </a:spcBef>
              <a:spcAft>
                <a:spcPts val="0"/>
              </a:spcAft>
              <a:buSzPct val="100000"/>
              <a:buChar char="-"/>
            </a:pPr>
            <a:r>
              <a:rPr b="1" lang="en" sz="1585"/>
              <a:t>juice</a:t>
            </a:r>
            <a:endParaRPr b="1" sz="1585"/>
          </a:p>
          <a:p>
            <a:pPr indent="0" lvl="0" marL="0" rtl="0" algn="l">
              <a:spcBef>
                <a:spcPts val="1200"/>
              </a:spcBef>
              <a:spcAft>
                <a:spcPts val="1200"/>
              </a:spcAft>
              <a:buNone/>
            </a:pPr>
            <a:r>
              <a:t/>
            </a:r>
            <a:endParaRPr/>
          </a:p>
        </p:txBody>
      </p:sp>
      <p:pic>
        <p:nvPicPr>
          <p:cNvPr id="98" name="Google Shape;98;p18"/>
          <p:cNvPicPr preferRelativeResize="0"/>
          <p:nvPr/>
        </p:nvPicPr>
        <p:blipFill>
          <a:blip r:embed="rId3">
            <a:alphaModFix/>
          </a:blip>
          <a:stretch>
            <a:fillRect/>
          </a:stretch>
        </p:blipFill>
        <p:spPr>
          <a:xfrm>
            <a:off x="5397550" y="755373"/>
            <a:ext cx="2931450" cy="3962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Hemp Milk</a:t>
            </a:r>
            <a:endParaRPr/>
          </a:p>
        </p:txBody>
      </p:sp>
      <p:sp>
        <p:nvSpPr>
          <p:cNvPr id="104" name="Google Shape;104;p19"/>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rgbClr val="000000"/>
              </a:buClr>
              <a:buSzPct val="27821"/>
              <a:buFont typeface="Arial"/>
              <a:buNone/>
            </a:pPr>
            <a:r>
              <a:rPr lang="en" sz="1285"/>
              <a:t>Ingredients:</a:t>
            </a:r>
            <a:endParaRPr sz="1285"/>
          </a:p>
          <a:p>
            <a:pPr indent="-304077" lvl="0" marL="457200" rtl="0" algn="l">
              <a:spcBef>
                <a:spcPts val="1200"/>
              </a:spcBef>
              <a:spcAft>
                <a:spcPts val="0"/>
              </a:spcAft>
              <a:buSzPct val="100000"/>
              <a:buChar char="-"/>
            </a:pPr>
            <a:r>
              <a:rPr lang="en" sz="1285"/>
              <a:t>1/2 cup hulled hemp seeds</a:t>
            </a:r>
            <a:endParaRPr sz="1285"/>
          </a:p>
          <a:p>
            <a:pPr indent="-304077" lvl="0" marL="457200" rtl="0" algn="l">
              <a:spcBef>
                <a:spcPts val="0"/>
              </a:spcBef>
              <a:spcAft>
                <a:spcPts val="0"/>
              </a:spcAft>
              <a:buSzPct val="100000"/>
              <a:buChar char="-"/>
            </a:pPr>
            <a:r>
              <a:rPr lang="en" sz="1285"/>
              <a:t> 3-4 cups water (use less water for thicker, creamier milk!)</a:t>
            </a:r>
            <a:endParaRPr sz="1285"/>
          </a:p>
          <a:p>
            <a:pPr indent="-304077" lvl="0" marL="457200" rtl="0" algn="l">
              <a:spcBef>
                <a:spcPts val="0"/>
              </a:spcBef>
              <a:spcAft>
                <a:spcPts val="0"/>
              </a:spcAft>
              <a:buSzPct val="100000"/>
              <a:buChar char="-"/>
            </a:pPr>
            <a:r>
              <a:rPr lang="en" sz="1285"/>
              <a:t> 1/2 tsp vanilla extract (optional)</a:t>
            </a:r>
            <a:endParaRPr sz="1285"/>
          </a:p>
          <a:p>
            <a:pPr indent="-304077" lvl="0" marL="457200" rtl="0" algn="l">
              <a:spcBef>
                <a:spcPts val="0"/>
              </a:spcBef>
              <a:spcAft>
                <a:spcPts val="0"/>
              </a:spcAft>
              <a:buSzPct val="100000"/>
              <a:buChar char="-"/>
            </a:pPr>
            <a:r>
              <a:rPr lang="en" sz="1285"/>
              <a:t>2 Tbsp cocoa or cacao powder for "chocolate milk" (optional)</a:t>
            </a:r>
            <a:endParaRPr sz="1285"/>
          </a:p>
          <a:p>
            <a:pPr indent="-304077" lvl="0" marL="457200" rtl="0" algn="l">
              <a:spcBef>
                <a:spcPts val="0"/>
              </a:spcBef>
              <a:spcAft>
                <a:spcPts val="0"/>
              </a:spcAft>
              <a:buSzPct val="100000"/>
              <a:buChar char="-"/>
            </a:pPr>
            <a:r>
              <a:rPr lang="en" sz="1285"/>
              <a:t>1/4 cup 1/4 cup fresh berries for "berry milk" (optional)</a:t>
            </a:r>
            <a:endParaRPr sz="1285"/>
          </a:p>
          <a:p>
            <a:pPr indent="0" lvl="0" marL="0" rtl="0" algn="l">
              <a:spcBef>
                <a:spcPts val="1200"/>
              </a:spcBef>
              <a:spcAft>
                <a:spcPts val="0"/>
              </a:spcAft>
              <a:buClr>
                <a:srgbClr val="000000"/>
              </a:buClr>
              <a:buSzPct val="27821"/>
              <a:buFont typeface="Arial"/>
              <a:buNone/>
            </a:pPr>
            <a:r>
              <a:rPr lang="en" sz="1285"/>
              <a:t>Instructions:</a:t>
            </a:r>
            <a:endParaRPr sz="1285"/>
          </a:p>
          <a:p>
            <a:pPr indent="-304077" lvl="0" marL="457200" rtl="0" algn="l">
              <a:spcBef>
                <a:spcPts val="1200"/>
              </a:spcBef>
              <a:spcAft>
                <a:spcPts val="0"/>
              </a:spcAft>
              <a:buSzPct val="100000"/>
              <a:buAutoNum type="arabicPeriod"/>
            </a:pPr>
            <a:r>
              <a:rPr lang="en" sz="1285"/>
              <a:t>Add hemp seeds, water, and any additional add-ins (optional) to a high-speed blender. Top with lid to ensure it doesn't splash. Blend until the mixture seems well combined.</a:t>
            </a:r>
            <a:endParaRPr sz="1285"/>
          </a:p>
          <a:p>
            <a:pPr indent="-304077" lvl="0" marL="457200" rtl="0" algn="l">
              <a:spcBef>
                <a:spcPts val="0"/>
              </a:spcBef>
              <a:spcAft>
                <a:spcPts val="0"/>
              </a:spcAft>
              <a:buSzPct val="100000"/>
              <a:buAutoNum type="arabicPeriod"/>
            </a:pPr>
            <a:r>
              <a:rPr lang="en" sz="1285"/>
              <a:t>Scoop out a small sample with a spoon to test flavor/sweetness. Add more dates, salt, or vanilla as needed.</a:t>
            </a:r>
            <a:endParaRPr sz="1285"/>
          </a:p>
          <a:p>
            <a:pPr indent="-304077" lvl="0" marL="457200" rtl="0" algn="l">
              <a:spcBef>
                <a:spcPts val="0"/>
              </a:spcBef>
              <a:spcAft>
                <a:spcPts val="0"/>
              </a:spcAft>
              <a:buSzPct val="100000"/>
              <a:buAutoNum type="arabicPeriod"/>
            </a:pPr>
            <a:r>
              <a:rPr lang="en" sz="1285"/>
              <a:t>Use desired amount. Clint does not recommend storing it for longer than a day.</a:t>
            </a:r>
            <a:endParaRPr sz="1285"/>
          </a:p>
          <a:p>
            <a:pPr indent="0" lvl="0" marL="0" rtl="0" algn="l">
              <a:spcBef>
                <a:spcPts val="1200"/>
              </a:spcBef>
              <a:spcAft>
                <a:spcPts val="1200"/>
              </a:spcAft>
              <a:buNone/>
            </a:pPr>
            <a:r>
              <a:t/>
            </a:r>
            <a:endParaRPr/>
          </a:p>
        </p:txBody>
      </p:sp>
      <p:pic>
        <p:nvPicPr>
          <p:cNvPr id="105" name="Google Shape;105;p19"/>
          <p:cNvPicPr preferRelativeResize="0"/>
          <p:nvPr/>
        </p:nvPicPr>
        <p:blipFill>
          <a:blip r:embed="rId3">
            <a:alphaModFix/>
          </a:blip>
          <a:stretch>
            <a:fillRect/>
          </a:stretch>
        </p:blipFill>
        <p:spPr>
          <a:xfrm>
            <a:off x="5752875" y="158250"/>
            <a:ext cx="3179175" cy="320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Quinoa Porridge</a:t>
            </a:r>
            <a:endParaRPr/>
          </a:p>
        </p:txBody>
      </p:sp>
      <p:sp>
        <p:nvSpPr>
          <p:cNvPr id="111" name="Google Shape;111;p2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sz="2046"/>
              <a:t>Ingredients:</a:t>
            </a:r>
            <a:endParaRPr sz="2046"/>
          </a:p>
          <a:p>
            <a:pPr indent="-309827" lvl="0" marL="457200" rtl="0" algn="l">
              <a:spcBef>
                <a:spcPts val="1200"/>
              </a:spcBef>
              <a:spcAft>
                <a:spcPts val="0"/>
              </a:spcAft>
              <a:buSzPct val="100000"/>
              <a:buChar char="-"/>
            </a:pPr>
            <a:r>
              <a:rPr lang="en" sz="2046"/>
              <a:t> 1⁄2 cup Ancient Harvest Quinoa Flakes</a:t>
            </a:r>
            <a:endParaRPr sz="2046"/>
          </a:p>
          <a:p>
            <a:pPr indent="-309827" lvl="0" marL="457200" rtl="0" algn="l">
              <a:spcBef>
                <a:spcPts val="0"/>
              </a:spcBef>
              <a:spcAft>
                <a:spcPts val="0"/>
              </a:spcAft>
              <a:buSzPct val="100000"/>
              <a:buChar char="-"/>
            </a:pPr>
            <a:r>
              <a:rPr lang="en" sz="2046"/>
              <a:t> 1 cup of water</a:t>
            </a:r>
            <a:endParaRPr sz="2046"/>
          </a:p>
          <a:p>
            <a:pPr indent="-309827" lvl="0" marL="457200" rtl="0" algn="l">
              <a:spcBef>
                <a:spcPts val="0"/>
              </a:spcBef>
              <a:spcAft>
                <a:spcPts val="0"/>
              </a:spcAft>
              <a:buSzPct val="100000"/>
              <a:buChar char="-"/>
            </a:pPr>
            <a:r>
              <a:rPr lang="en" sz="2046"/>
              <a:t>1 tsp Maca powder</a:t>
            </a:r>
            <a:endParaRPr sz="2046"/>
          </a:p>
          <a:p>
            <a:pPr indent="-309827" lvl="0" marL="457200" rtl="0" algn="l">
              <a:spcBef>
                <a:spcPts val="0"/>
              </a:spcBef>
              <a:spcAft>
                <a:spcPts val="0"/>
              </a:spcAft>
              <a:buSzPct val="100000"/>
              <a:buChar char="-"/>
            </a:pPr>
            <a:r>
              <a:rPr lang="en" sz="2046"/>
              <a:t>1 tbsp flax seeds</a:t>
            </a:r>
            <a:endParaRPr sz="2046"/>
          </a:p>
          <a:p>
            <a:pPr indent="0" lvl="0" marL="0" rtl="0" algn="l">
              <a:spcBef>
                <a:spcPts val="1200"/>
              </a:spcBef>
              <a:spcAft>
                <a:spcPts val="0"/>
              </a:spcAft>
              <a:buNone/>
            </a:pPr>
            <a:r>
              <a:rPr lang="en" sz="2046"/>
              <a:t>Instructions:</a:t>
            </a:r>
            <a:endParaRPr sz="2046"/>
          </a:p>
          <a:p>
            <a:pPr indent="-309827" lvl="0" marL="457200" rtl="0" algn="l">
              <a:spcBef>
                <a:spcPts val="1200"/>
              </a:spcBef>
              <a:spcAft>
                <a:spcPts val="0"/>
              </a:spcAft>
              <a:buSzPct val="100000"/>
              <a:buAutoNum type="arabicPeriod"/>
            </a:pPr>
            <a:r>
              <a:rPr lang="en" sz="2046"/>
              <a:t>Grind flax seeds in blender</a:t>
            </a:r>
            <a:endParaRPr sz="2046"/>
          </a:p>
          <a:p>
            <a:pPr indent="-309827" lvl="0" marL="457200" rtl="0" algn="l">
              <a:spcBef>
                <a:spcPts val="0"/>
              </a:spcBef>
              <a:spcAft>
                <a:spcPts val="0"/>
              </a:spcAft>
              <a:buSzPct val="100000"/>
              <a:buAutoNum type="arabicPeriod"/>
            </a:pPr>
            <a:r>
              <a:rPr lang="en" sz="2046"/>
              <a:t>Add all other ingredients in blender and include hemp milk</a:t>
            </a:r>
            <a:endParaRPr sz="2046"/>
          </a:p>
          <a:p>
            <a:pPr indent="-309827" lvl="0" marL="457200" rtl="0" algn="l">
              <a:spcBef>
                <a:spcPts val="0"/>
              </a:spcBef>
              <a:spcAft>
                <a:spcPts val="0"/>
              </a:spcAft>
              <a:buSzPct val="100000"/>
              <a:buAutoNum type="arabicPeriod"/>
            </a:pPr>
            <a:r>
              <a:rPr lang="en" sz="2046"/>
              <a:t>Serve in a bowl topped with fruit of your choice</a:t>
            </a:r>
            <a:endParaRPr sz="2046"/>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2" name="Google Shape;112;p20"/>
          <p:cNvPicPr preferRelativeResize="0"/>
          <p:nvPr/>
        </p:nvPicPr>
        <p:blipFill>
          <a:blip r:embed="rId3">
            <a:alphaModFix/>
          </a:blip>
          <a:stretch>
            <a:fillRect/>
          </a:stretch>
        </p:blipFill>
        <p:spPr>
          <a:xfrm>
            <a:off x="4650977" y="458025"/>
            <a:ext cx="4105122" cy="2716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Clint’s Lunch Salad</a:t>
            </a:r>
            <a:endParaRPr/>
          </a:p>
        </p:txBody>
      </p:sp>
      <p:sp>
        <p:nvSpPr>
          <p:cNvPr id="118" name="Google Shape;118;p21"/>
          <p:cNvSpPr txBox="1"/>
          <p:nvPr>
            <p:ph idx="1" type="body"/>
          </p:nvPr>
        </p:nvSpPr>
        <p:spPr>
          <a:xfrm>
            <a:off x="387900" y="1489825"/>
            <a:ext cx="8368200" cy="3378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Ingredients:</a:t>
            </a:r>
            <a:endParaRPr/>
          </a:p>
          <a:p>
            <a:pPr indent="-317182" lvl="0" marL="457200" rtl="0" algn="l">
              <a:spcBef>
                <a:spcPts val="1200"/>
              </a:spcBef>
              <a:spcAft>
                <a:spcPts val="0"/>
              </a:spcAft>
              <a:buSzPct val="100000"/>
              <a:buChar char="●"/>
            </a:pPr>
            <a:r>
              <a:rPr lang="en"/>
              <a:t>1 Avocado</a:t>
            </a:r>
            <a:endParaRPr/>
          </a:p>
          <a:p>
            <a:pPr indent="-317182" lvl="0" marL="457200" rtl="0" algn="l">
              <a:spcBef>
                <a:spcPts val="0"/>
              </a:spcBef>
              <a:spcAft>
                <a:spcPts val="0"/>
              </a:spcAft>
              <a:buSzPct val="100000"/>
              <a:buChar char="●"/>
            </a:pPr>
            <a:r>
              <a:rPr lang="en"/>
              <a:t>Lettuce</a:t>
            </a:r>
            <a:endParaRPr/>
          </a:p>
          <a:p>
            <a:pPr indent="-317182" lvl="0" marL="457200" rtl="0" algn="l">
              <a:spcBef>
                <a:spcPts val="0"/>
              </a:spcBef>
              <a:spcAft>
                <a:spcPts val="0"/>
              </a:spcAft>
              <a:buSzPct val="100000"/>
              <a:buChar char="●"/>
            </a:pPr>
            <a:r>
              <a:rPr lang="en"/>
              <a:t>Tomato</a:t>
            </a:r>
            <a:endParaRPr/>
          </a:p>
          <a:p>
            <a:pPr indent="-317182" lvl="0" marL="457200" rtl="0" algn="l">
              <a:spcBef>
                <a:spcPts val="0"/>
              </a:spcBef>
              <a:spcAft>
                <a:spcPts val="0"/>
              </a:spcAft>
              <a:buSzPct val="100000"/>
              <a:buChar char="●"/>
            </a:pPr>
            <a:r>
              <a:rPr lang="en"/>
              <a:t>Cucumber</a:t>
            </a:r>
            <a:endParaRPr/>
          </a:p>
          <a:p>
            <a:pPr indent="-317182" lvl="0" marL="457200" rtl="0" algn="l">
              <a:spcBef>
                <a:spcPts val="0"/>
              </a:spcBef>
              <a:spcAft>
                <a:spcPts val="0"/>
              </a:spcAft>
              <a:buSzPct val="100000"/>
              <a:buChar char="●"/>
            </a:pPr>
            <a:r>
              <a:rPr lang="en"/>
              <a:t>Sunflower Sprouts</a:t>
            </a:r>
            <a:endParaRPr/>
          </a:p>
          <a:p>
            <a:pPr indent="-317182" lvl="0" marL="457200" rtl="0" algn="l">
              <a:spcBef>
                <a:spcPts val="0"/>
              </a:spcBef>
              <a:spcAft>
                <a:spcPts val="0"/>
              </a:spcAft>
              <a:buSzPct val="100000"/>
              <a:buChar char="●"/>
            </a:pPr>
            <a:r>
              <a:rPr lang="en"/>
              <a:t>Black Olives</a:t>
            </a:r>
            <a:endParaRPr/>
          </a:p>
          <a:p>
            <a:pPr indent="-317182" lvl="0" marL="457200" rtl="0" algn="l">
              <a:spcBef>
                <a:spcPts val="0"/>
              </a:spcBef>
              <a:spcAft>
                <a:spcPts val="0"/>
              </a:spcAft>
              <a:buSzPct val="100000"/>
              <a:buChar char="●"/>
            </a:pPr>
            <a:r>
              <a:rPr lang="en"/>
              <a:t>Cilantro, Squeeze of Lemon Juice (optional)</a:t>
            </a:r>
            <a:endParaRPr/>
          </a:p>
          <a:p>
            <a:pPr indent="0" lvl="0" marL="0" rtl="0" algn="l">
              <a:spcBef>
                <a:spcPts val="1200"/>
              </a:spcBef>
              <a:spcAft>
                <a:spcPts val="0"/>
              </a:spcAft>
              <a:buNone/>
            </a:pPr>
            <a:r>
              <a:rPr lang="en"/>
              <a:t>Instructions:</a:t>
            </a:r>
            <a:endParaRPr/>
          </a:p>
          <a:p>
            <a:pPr indent="-317182" lvl="0" marL="457200" rtl="0" algn="l">
              <a:spcBef>
                <a:spcPts val="1200"/>
              </a:spcBef>
              <a:spcAft>
                <a:spcPts val="0"/>
              </a:spcAft>
              <a:buSzPct val="100000"/>
              <a:buChar char="●"/>
            </a:pPr>
            <a:r>
              <a:rPr lang="en"/>
              <a:t>Chop all ingredients to ¼ inch (except lettuce)</a:t>
            </a:r>
            <a:endParaRPr/>
          </a:p>
          <a:p>
            <a:pPr indent="-317182" lvl="0" marL="457200" rtl="0" algn="l">
              <a:spcBef>
                <a:spcPts val="0"/>
              </a:spcBef>
              <a:spcAft>
                <a:spcPts val="0"/>
              </a:spcAft>
              <a:buSzPct val="100000"/>
              <a:buChar char="●"/>
            </a:pPr>
            <a:r>
              <a:rPr lang="en"/>
              <a:t>Mix it all up in a bowl</a:t>
            </a:r>
            <a:endParaRPr/>
          </a:p>
          <a:p>
            <a:pPr indent="-317182" lvl="0" marL="457200" rtl="0" algn="l">
              <a:spcBef>
                <a:spcPts val="0"/>
              </a:spcBef>
              <a:spcAft>
                <a:spcPts val="0"/>
              </a:spcAft>
              <a:buSzPct val="100000"/>
              <a:buChar char="●"/>
            </a:pPr>
            <a:r>
              <a:rPr lang="en"/>
              <a:t>Serve on a bed of lettuce</a:t>
            </a:r>
            <a:endParaRPr/>
          </a:p>
          <a:p>
            <a:pPr indent="-317182" lvl="0" marL="457200" rtl="0" algn="l">
              <a:spcBef>
                <a:spcPts val="0"/>
              </a:spcBef>
              <a:spcAft>
                <a:spcPts val="0"/>
              </a:spcAft>
              <a:buSzPct val="100000"/>
              <a:buChar char="●"/>
            </a:pPr>
            <a:r>
              <a:rPr lang="en"/>
              <a:t>Enjoy!</a:t>
            </a:r>
            <a:endParaRPr/>
          </a:p>
        </p:txBody>
      </p:sp>
      <p:pic>
        <p:nvPicPr>
          <p:cNvPr id="119" name="Google Shape;119;p21"/>
          <p:cNvPicPr preferRelativeResize="0"/>
          <p:nvPr/>
        </p:nvPicPr>
        <p:blipFill>
          <a:blip r:embed="rId3">
            <a:alphaModFix/>
          </a:blip>
          <a:stretch>
            <a:fillRect/>
          </a:stretch>
        </p:blipFill>
        <p:spPr>
          <a:xfrm>
            <a:off x="5990584" y="1144125"/>
            <a:ext cx="2765517" cy="3733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